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388" r:id="rId2"/>
    <p:sldId id="389" r:id="rId3"/>
    <p:sldId id="354" r:id="rId4"/>
    <p:sldId id="348" r:id="rId5"/>
    <p:sldId id="349" r:id="rId6"/>
    <p:sldId id="328" r:id="rId7"/>
    <p:sldId id="350" r:id="rId8"/>
    <p:sldId id="351" r:id="rId9"/>
    <p:sldId id="355" r:id="rId10"/>
    <p:sldId id="332" r:id="rId11"/>
    <p:sldId id="329" r:id="rId12"/>
    <p:sldId id="341" r:id="rId13"/>
    <p:sldId id="352" r:id="rId14"/>
    <p:sldId id="390" r:id="rId15"/>
    <p:sldId id="391" r:id="rId16"/>
    <p:sldId id="395" r:id="rId17"/>
    <p:sldId id="397" r:id="rId18"/>
    <p:sldId id="401" r:id="rId19"/>
    <p:sldId id="398" r:id="rId20"/>
    <p:sldId id="399" r:id="rId21"/>
    <p:sldId id="400" r:id="rId22"/>
    <p:sldId id="356" r:id="rId23"/>
    <p:sldId id="335" r:id="rId24"/>
    <p:sldId id="326" r:id="rId25"/>
    <p:sldId id="359" r:id="rId26"/>
    <p:sldId id="362" r:id="rId27"/>
    <p:sldId id="361" r:id="rId28"/>
    <p:sldId id="371" r:id="rId29"/>
    <p:sldId id="358" r:id="rId30"/>
    <p:sldId id="364" r:id="rId31"/>
    <p:sldId id="365" r:id="rId32"/>
    <p:sldId id="334" r:id="rId33"/>
    <p:sldId id="372" r:id="rId34"/>
    <p:sldId id="377" r:id="rId35"/>
    <p:sldId id="378" r:id="rId36"/>
    <p:sldId id="379" r:id="rId37"/>
    <p:sldId id="368" r:id="rId38"/>
    <p:sldId id="380" r:id="rId39"/>
    <p:sldId id="402" r:id="rId40"/>
    <p:sldId id="338" r:id="rId41"/>
    <p:sldId id="383" r:id="rId42"/>
    <p:sldId id="384" r:id="rId43"/>
    <p:sldId id="386" r:id="rId44"/>
    <p:sldId id="343" r:id="rId45"/>
    <p:sldId id="387" r:id="rId46"/>
  </p:sldIdLst>
  <p:sldSz cx="12192000" cy="6858000"/>
  <p:notesSz cx="6858000" cy="9144000"/>
  <p:custDataLst>
    <p:tags r:id="rId48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 userDrawn="1">
          <p15:clr>
            <a:srgbClr val="A4A3A4"/>
          </p15:clr>
        </p15:guide>
        <p15:guide id="2" pos="1300" userDrawn="1">
          <p15:clr>
            <a:srgbClr val="A4A3A4"/>
          </p15:clr>
        </p15:guide>
        <p15:guide id="3" orient="horz" pos="1525" userDrawn="1">
          <p15:clr>
            <a:srgbClr val="A4A3A4"/>
          </p15:clr>
        </p15:guide>
        <p15:guide id="4" pos="595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y Zimovnov" initials="AZ" lastIdx="2" clrIdx="0">
    <p:extLst>
      <p:ext uri="{19B8F6BF-5375-455C-9EA6-DF929625EA0E}">
        <p15:presenceInfo xmlns:p15="http://schemas.microsoft.com/office/powerpoint/2012/main" userId="Andrey Zimovno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59A9"/>
    <a:srgbClr val="55BAC2"/>
    <a:srgbClr val="5368AD"/>
    <a:srgbClr val="4D9CC3"/>
    <a:srgbClr val="E0E0E0"/>
    <a:srgbClr val="3A3A3A"/>
    <a:srgbClr val="9537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42" autoAdjust="0"/>
    <p:restoredTop sz="95588" autoAdjust="0"/>
  </p:normalViewPr>
  <p:slideViewPr>
    <p:cSldViewPr>
      <p:cViewPr varScale="1">
        <p:scale>
          <a:sx n="100" d="100"/>
          <a:sy n="100" d="100"/>
        </p:scale>
        <p:origin x="680" y="176"/>
      </p:cViewPr>
      <p:guideLst>
        <p:guide orient="horz" pos="663"/>
        <p:guide pos="1300"/>
        <p:guide orient="horz" pos="1525"/>
        <p:guide pos="59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B1F41B-5C57-436C-90E6-D46C969112ED}" type="datetimeFigureOut">
              <a:rPr lang="ru-RU" smtClean="0"/>
              <a:t>07.05.2021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B4C3B-A507-4AC6-8C55-FDBC06173C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9946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7559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767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1412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19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9930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8428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0391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2839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3029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9466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452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7467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0102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3179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5650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0275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8965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0931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6466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6563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0661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150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6675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3472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7698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2674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3350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5338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1706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6856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2623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9258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1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2436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076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6573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44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132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1214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877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144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381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422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115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575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E947D-C35F-DB4C-BEAD-291265CDC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24944"/>
            <a:ext cx="10515600" cy="806798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59A9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7951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20687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rgbClr val="0059A9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527381" y="692697"/>
            <a:ext cx="11521280" cy="57606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Font typeface="Arial" charset="0"/>
              <a:buNone/>
              <a:defRPr sz="2400">
                <a:solidFill>
                  <a:schemeClr val="tx1"/>
                </a:solidFill>
              </a:defRPr>
            </a:lvl2pPr>
            <a:lvl3pPr marL="914400" indent="0">
              <a:buFont typeface="Arial" charset="0"/>
              <a:buNone/>
              <a:defRPr sz="2400">
                <a:solidFill>
                  <a:schemeClr val="tx1"/>
                </a:solidFill>
              </a:defRPr>
            </a:lvl3pPr>
            <a:lvl4pPr marL="1371600" indent="0">
              <a:buFont typeface="Arial" charset="0"/>
              <a:buNone/>
              <a:defRPr sz="2400">
                <a:solidFill>
                  <a:schemeClr val="tx1"/>
                </a:solidFill>
              </a:defRPr>
            </a:lvl4pPr>
            <a:lvl5pPr marL="1828800" indent="0">
              <a:buFont typeface="Arial" charset="0"/>
              <a:buNone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6518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adoop.apache.org/docs/current/hadoop-project-dist/hadoop-hdfs/HdfsDesign.htm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grut-computing.com/HadoopBook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grut-computing.com/HadoopBook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developerworks/library/wa-introhdfs/index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rut-computing.com/HadoopBook.pdf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ru/big-data/what-is-big-data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grut-computing.com/HadoopBook.pdf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BB2E22-7372-CA47-A996-5B898A102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1: Hadoop / HDFS / </a:t>
            </a:r>
            <a:r>
              <a:rPr lang="en-US" dirty="0" err="1"/>
              <a:t>MapReduce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35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61257-EF7B-B448-8CC9-09F5109DF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Hadoop Distributed File System (HDFS)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95030-0426-E746-9974-99B0BD37F70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Files are split into </a:t>
            </a:r>
            <a:r>
              <a:rPr lang="en-US" b="1" dirty="0"/>
              <a:t>blocks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en-US" dirty="0"/>
              <a:t>which are stored</a:t>
            </a:r>
            <a:r>
              <a:rPr lang="ru-RU" dirty="0"/>
              <a:t> </a:t>
            </a:r>
            <a:r>
              <a:rPr lang="en-US" dirty="0"/>
              <a:t>on different </a:t>
            </a:r>
            <a:r>
              <a:rPr lang="en-US" b="1" dirty="0"/>
              <a:t>Data Nodes</a:t>
            </a: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Every</a:t>
            </a:r>
            <a:r>
              <a:rPr lang="ru-RU" dirty="0"/>
              <a:t> </a:t>
            </a:r>
            <a:r>
              <a:rPr lang="en-US" dirty="0"/>
              <a:t>block is</a:t>
            </a:r>
            <a:r>
              <a:rPr lang="en-US" b="1" dirty="0"/>
              <a:t> replicated</a:t>
            </a:r>
            <a:r>
              <a:rPr lang="ru-RU" dirty="0"/>
              <a:t> </a:t>
            </a:r>
            <a:r>
              <a:rPr lang="en-US" dirty="0"/>
              <a:t>on many </a:t>
            </a:r>
            <a:r>
              <a:rPr lang="en-US" b="1" dirty="0"/>
              <a:t>Data Nodes</a:t>
            </a:r>
            <a:r>
              <a:rPr lang="ru-RU" dirty="0"/>
              <a:t> (</a:t>
            </a:r>
            <a:r>
              <a:rPr lang="en-US" dirty="0" err="1"/>
              <a:t>w.r.t</a:t>
            </a:r>
            <a:r>
              <a:rPr lang="en-US" dirty="0"/>
              <a:t> replication factor, e.g. 3)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Mapping</a:t>
            </a:r>
            <a:r>
              <a:rPr lang="ru-RU" dirty="0"/>
              <a:t> </a:t>
            </a:r>
            <a:r>
              <a:rPr lang="en-US" b="1" dirty="0"/>
              <a:t>filename</a:t>
            </a:r>
            <a:r>
              <a:rPr lang="ru-RU" dirty="0"/>
              <a:t> </a:t>
            </a:r>
            <a:r>
              <a:rPr lang="ru-RU" dirty="0">
                <a:sym typeface="Wingdings"/>
              </a:rPr>
              <a:t></a:t>
            </a:r>
            <a:r>
              <a:rPr lang="en-US" dirty="0">
                <a:sym typeface="Wingdings"/>
              </a:rPr>
              <a:t> </a:t>
            </a:r>
            <a:r>
              <a:rPr lang="en-US" b="1" dirty="0"/>
              <a:t>blocks</a:t>
            </a:r>
            <a:r>
              <a:rPr lang="ru-RU" b="1" dirty="0"/>
              <a:t> </a:t>
            </a:r>
            <a:r>
              <a:rPr lang="en-US" dirty="0"/>
              <a:t>is stored in memory</a:t>
            </a:r>
            <a:r>
              <a:rPr lang="ru-RU" dirty="0"/>
              <a:t> </a:t>
            </a:r>
            <a:r>
              <a:rPr lang="en-US" dirty="0"/>
              <a:t>of a </a:t>
            </a:r>
            <a:r>
              <a:rPr lang="en-US" b="1" dirty="0"/>
              <a:t>Name Node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4088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9C28592B-CB8D-864E-A7D0-BE9F9D799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154" y="1485262"/>
            <a:ext cx="5760640" cy="35328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E09F08-40D0-2145-843E-7F8EC96FF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HDFS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DC78EA-F0F3-F14F-8A13-FED637B330E0}"/>
              </a:ext>
            </a:extLst>
          </p:cNvPr>
          <p:cNvSpPr txBox="1"/>
          <p:nvPr/>
        </p:nvSpPr>
        <p:spPr>
          <a:xfrm>
            <a:off x="3624944" y="4931876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effectLst>
                  <a:outerShdw blurRad="546100" sx="92000" sy="92000" algn="ctr" rotWithShape="0">
                    <a:prstClr val="black"/>
                  </a:outerShdw>
                </a:effectLst>
              </a:rPr>
              <a:t>node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B63C38-BE72-224E-9592-ACADA80A1E02}"/>
              </a:ext>
            </a:extLst>
          </p:cNvPr>
          <p:cNvSpPr txBox="1"/>
          <p:nvPr/>
        </p:nvSpPr>
        <p:spPr>
          <a:xfrm>
            <a:off x="5203372" y="4401383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solidFill>
                  <a:srgbClr val="92D050"/>
                </a:solidFill>
              </a:rPr>
              <a:t>block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D0EFA0-F557-CB42-9614-640E38122801}"/>
              </a:ext>
            </a:extLst>
          </p:cNvPr>
          <p:cNvSpPr/>
          <p:nvPr/>
        </p:nvSpPr>
        <p:spPr>
          <a:xfrm>
            <a:off x="3374722" y="3502104"/>
            <a:ext cx="338203" cy="3382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5D4A2D-30DC-3B45-971E-BA0C219D17D7}"/>
              </a:ext>
            </a:extLst>
          </p:cNvPr>
          <p:cNvSpPr/>
          <p:nvPr/>
        </p:nvSpPr>
        <p:spPr>
          <a:xfrm>
            <a:off x="6269800" y="3560037"/>
            <a:ext cx="338203" cy="3382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822C96-44BD-DC48-9630-54DABC4F8446}"/>
              </a:ext>
            </a:extLst>
          </p:cNvPr>
          <p:cNvSpPr/>
          <p:nvPr/>
        </p:nvSpPr>
        <p:spPr>
          <a:xfrm>
            <a:off x="6269800" y="2182370"/>
            <a:ext cx="338203" cy="2111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2DEC23-B7A3-8D43-9E51-8A4D293D17B2}"/>
              </a:ext>
            </a:extLst>
          </p:cNvPr>
          <p:cNvSpPr/>
          <p:nvPr/>
        </p:nvSpPr>
        <p:spPr>
          <a:xfrm>
            <a:off x="394423" y="6267980"/>
            <a:ext cx="792682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https://hadoop.apache.org/docs/current/hadoop-project-dist/hadoop-hdfs/HdfsDesign.html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2414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C5EF0-F9DA-3643-BC58-47C1CFA21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you need to replicate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8E9C3-0DDD-E54F-9CBC-6074DA4FBF6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Let’s say a node fails with probability 0.001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is the probability that at least 1 of 500 nodes fails?</a:t>
            </a:r>
          </a:p>
        </p:txBody>
      </p:sp>
    </p:spTree>
    <p:extLst>
      <p:ext uri="{BB962C8B-B14F-4D97-AF65-F5344CB8AC3E}">
        <p14:creationId xmlns:p14="http://schemas.microsoft.com/office/powerpoint/2010/main" val="2867757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C5EF0-F9DA-3643-BC58-47C1CFA21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you need to replicate blocks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8E9C3-0DDD-E54F-9CBC-6074DA4FBF6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Let’s say a node fails with probability 0.001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What is the probability that at least 1 of 500 nodes fails?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– 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 – 0.001</m:t>
                            </m:r>
                          </m:e>
                        </m:d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500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≈0.4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8E9C3-0DDD-E54F-9CBC-6074DA4FBF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661" t="-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8976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329BE-6E0D-F848-80C8-D703965E8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Reading from HDFS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383571-8964-F642-80C2-C7A13A4F6A20}"/>
              </a:ext>
            </a:extLst>
          </p:cNvPr>
          <p:cNvSpPr/>
          <p:nvPr/>
        </p:nvSpPr>
        <p:spPr>
          <a:xfrm>
            <a:off x="2501916" y="1618667"/>
            <a:ext cx="2160240" cy="6206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HDFS client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BB3247-C5A3-1F4A-AEFC-35E52D49A3C0}"/>
              </a:ext>
            </a:extLst>
          </p:cNvPr>
          <p:cNvSpPr/>
          <p:nvPr/>
        </p:nvSpPr>
        <p:spPr>
          <a:xfrm>
            <a:off x="7824192" y="1625017"/>
            <a:ext cx="2160240" cy="6206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Name Node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21A75F8-AAF6-1D40-80C3-CAE8252EEB7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662156" y="1929010"/>
            <a:ext cx="3162036" cy="635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E398BF5-5E98-284A-B0A9-170B2F8420A4}"/>
              </a:ext>
            </a:extLst>
          </p:cNvPr>
          <p:cNvSpPr txBox="1"/>
          <p:nvPr/>
        </p:nvSpPr>
        <p:spPr>
          <a:xfrm>
            <a:off x="4942000" y="1487192"/>
            <a:ext cx="2636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where are the blocks?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67F1C2-8D4F-474E-8AD1-574468E1E069}"/>
              </a:ext>
            </a:extLst>
          </p:cNvPr>
          <p:cNvSpPr/>
          <p:nvPr/>
        </p:nvSpPr>
        <p:spPr>
          <a:xfrm>
            <a:off x="527381" y="6322531"/>
            <a:ext cx="300114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3"/>
              </a:rPr>
              <a:t>http://grut-computing.com/HadoopBook.pdf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7338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329BE-6E0D-F848-80C8-D703965E8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Reading from HDFS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383571-8964-F642-80C2-C7A13A4F6A20}"/>
              </a:ext>
            </a:extLst>
          </p:cNvPr>
          <p:cNvSpPr/>
          <p:nvPr/>
        </p:nvSpPr>
        <p:spPr>
          <a:xfrm>
            <a:off x="2501916" y="1618667"/>
            <a:ext cx="2160240" cy="6206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HDFS client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BB3247-C5A3-1F4A-AEFC-35E52D49A3C0}"/>
              </a:ext>
            </a:extLst>
          </p:cNvPr>
          <p:cNvSpPr/>
          <p:nvPr/>
        </p:nvSpPr>
        <p:spPr>
          <a:xfrm>
            <a:off x="7824192" y="1625017"/>
            <a:ext cx="2160240" cy="6206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Name Node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21A75F8-AAF6-1D40-80C3-CAE8252EEB7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662156" y="1929010"/>
            <a:ext cx="3162036" cy="635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3C21E8D-1E25-E44D-955B-91C72CBD6ECD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3582036" y="2239353"/>
            <a:ext cx="0" cy="163136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6979F3F-35F0-6946-9C62-9ECCF79922E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3582036" y="2239354"/>
            <a:ext cx="5322276" cy="161866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9308E6A-5946-CE43-8FD1-D26937C47842}"/>
              </a:ext>
            </a:extLst>
          </p:cNvPr>
          <p:cNvSpPr txBox="1"/>
          <p:nvPr/>
        </p:nvSpPr>
        <p:spPr>
          <a:xfrm rot="1029309">
            <a:off x="4624570" y="2691576"/>
            <a:ext cx="369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read the contents of the blocks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6B6C2-76BD-1F43-A095-EED5AD2526D8}"/>
              </a:ext>
            </a:extLst>
          </p:cNvPr>
          <p:cNvSpPr/>
          <p:nvPr/>
        </p:nvSpPr>
        <p:spPr>
          <a:xfrm>
            <a:off x="2501916" y="3870722"/>
            <a:ext cx="2160240" cy="6206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Data Node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94C035-2CF2-5C49-8FCA-DA30E37FF8B9}"/>
              </a:ext>
            </a:extLst>
          </p:cNvPr>
          <p:cNvSpPr/>
          <p:nvPr/>
        </p:nvSpPr>
        <p:spPr>
          <a:xfrm>
            <a:off x="5163054" y="3870722"/>
            <a:ext cx="2160240" cy="6206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Data Node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B3F9CF-F325-E14A-B7AE-DBCA9497499E}"/>
              </a:ext>
            </a:extLst>
          </p:cNvPr>
          <p:cNvSpPr/>
          <p:nvPr/>
        </p:nvSpPr>
        <p:spPr>
          <a:xfrm>
            <a:off x="7824192" y="3870722"/>
            <a:ext cx="2160240" cy="6206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Data Node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80854F-8ADD-0F41-AC82-CC3052368967}"/>
              </a:ext>
            </a:extLst>
          </p:cNvPr>
          <p:cNvSpPr txBox="1"/>
          <p:nvPr/>
        </p:nvSpPr>
        <p:spPr>
          <a:xfrm>
            <a:off x="4942000" y="1487192"/>
            <a:ext cx="2636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where are the blocks?</a:t>
            </a:r>
          </a:p>
        </p:txBody>
      </p:sp>
    </p:spTree>
    <p:extLst>
      <p:ext uri="{BB962C8B-B14F-4D97-AF65-F5344CB8AC3E}">
        <p14:creationId xmlns:p14="http://schemas.microsoft.com/office/powerpoint/2010/main" val="2545575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329BE-6E0D-F848-80C8-D703965E8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Writing into HDFS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A77E16-BCA5-BD48-949A-1917749AA280}"/>
              </a:ext>
            </a:extLst>
          </p:cNvPr>
          <p:cNvSpPr/>
          <p:nvPr/>
        </p:nvSpPr>
        <p:spPr>
          <a:xfrm>
            <a:off x="2501916" y="1618667"/>
            <a:ext cx="2160240" cy="6206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HDFS client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EED9CE-6687-2446-9593-FE019D750F1B}"/>
              </a:ext>
            </a:extLst>
          </p:cNvPr>
          <p:cNvSpPr/>
          <p:nvPr/>
        </p:nvSpPr>
        <p:spPr>
          <a:xfrm>
            <a:off x="7824192" y="1625017"/>
            <a:ext cx="2160240" cy="6206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Name Node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7ECF7F-512B-2649-9288-29DCBC012681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662156" y="1929010"/>
            <a:ext cx="3162036" cy="635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C7229BC-3429-5349-95EA-DF1C735ABB89}"/>
              </a:ext>
            </a:extLst>
          </p:cNvPr>
          <p:cNvSpPr txBox="1"/>
          <p:nvPr/>
        </p:nvSpPr>
        <p:spPr>
          <a:xfrm>
            <a:off x="5217893" y="1487192"/>
            <a:ext cx="2050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create a new file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490AB6-6DA3-F845-AAE9-F28BFAC190B7}"/>
              </a:ext>
            </a:extLst>
          </p:cNvPr>
          <p:cNvSpPr/>
          <p:nvPr/>
        </p:nvSpPr>
        <p:spPr>
          <a:xfrm>
            <a:off x="527381" y="6322531"/>
            <a:ext cx="300114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3"/>
              </a:rPr>
              <a:t>http://grut-computing.com/HadoopBook.pdf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775626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329BE-6E0D-F848-80C8-D703965E8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Writing into HDFS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A77E16-BCA5-BD48-949A-1917749AA280}"/>
              </a:ext>
            </a:extLst>
          </p:cNvPr>
          <p:cNvSpPr/>
          <p:nvPr/>
        </p:nvSpPr>
        <p:spPr>
          <a:xfrm>
            <a:off x="2501916" y="1618667"/>
            <a:ext cx="2160240" cy="6206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HDFS client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EED9CE-6687-2446-9593-FE019D750F1B}"/>
              </a:ext>
            </a:extLst>
          </p:cNvPr>
          <p:cNvSpPr/>
          <p:nvPr/>
        </p:nvSpPr>
        <p:spPr>
          <a:xfrm>
            <a:off x="7824192" y="1625017"/>
            <a:ext cx="2160240" cy="6206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Name Node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30249D-56CE-B74C-A32B-ED61CD71EDDE}"/>
              </a:ext>
            </a:extLst>
          </p:cNvPr>
          <p:cNvSpPr/>
          <p:nvPr/>
        </p:nvSpPr>
        <p:spPr>
          <a:xfrm>
            <a:off x="2501916" y="3870722"/>
            <a:ext cx="2160240" cy="6206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Data Node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3D33CA-FB1C-D247-B1DA-5FBE22ECB368}"/>
              </a:ext>
            </a:extLst>
          </p:cNvPr>
          <p:cNvSpPr/>
          <p:nvPr/>
        </p:nvSpPr>
        <p:spPr>
          <a:xfrm>
            <a:off x="5163054" y="3870722"/>
            <a:ext cx="2160240" cy="6206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Data Node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BE21D0-7428-424C-AE20-DEFE79031D24}"/>
              </a:ext>
            </a:extLst>
          </p:cNvPr>
          <p:cNvSpPr/>
          <p:nvPr/>
        </p:nvSpPr>
        <p:spPr>
          <a:xfrm>
            <a:off x="7824192" y="3870722"/>
            <a:ext cx="2160240" cy="6206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Data Node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7ECF7F-512B-2649-9288-29DCBC012681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662156" y="1929010"/>
            <a:ext cx="3162036" cy="635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C652425-0D1F-D743-8FD1-EC4766883128}"/>
              </a:ext>
            </a:extLst>
          </p:cNvPr>
          <p:cNvSpPr txBox="1"/>
          <p:nvPr/>
        </p:nvSpPr>
        <p:spPr>
          <a:xfrm>
            <a:off x="4624606" y="1183876"/>
            <a:ext cx="32371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give me location for a new block (3 Data Nodes)</a:t>
            </a:r>
          </a:p>
        </p:txBody>
      </p:sp>
    </p:spTree>
    <p:extLst>
      <p:ext uri="{BB962C8B-B14F-4D97-AF65-F5344CB8AC3E}">
        <p14:creationId xmlns:p14="http://schemas.microsoft.com/office/powerpoint/2010/main" val="1211019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329BE-6E0D-F848-80C8-D703965E8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Writing into HDFS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A77E16-BCA5-BD48-949A-1917749AA280}"/>
              </a:ext>
            </a:extLst>
          </p:cNvPr>
          <p:cNvSpPr/>
          <p:nvPr/>
        </p:nvSpPr>
        <p:spPr>
          <a:xfrm>
            <a:off x="2501916" y="1618667"/>
            <a:ext cx="2160240" cy="6206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HDFS client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EED9CE-6687-2446-9593-FE019D750F1B}"/>
              </a:ext>
            </a:extLst>
          </p:cNvPr>
          <p:cNvSpPr/>
          <p:nvPr/>
        </p:nvSpPr>
        <p:spPr>
          <a:xfrm>
            <a:off x="7824192" y="1625017"/>
            <a:ext cx="2160240" cy="6206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Name Node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30249D-56CE-B74C-A32B-ED61CD71EDDE}"/>
              </a:ext>
            </a:extLst>
          </p:cNvPr>
          <p:cNvSpPr/>
          <p:nvPr/>
        </p:nvSpPr>
        <p:spPr>
          <a:xfrm>
            <a:off x="2501916" y="3870722"/>
            <a:ext cx="2160240" cy="6206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Data Node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3D33CA-FB1C-D247-B1DA-5FBE22ECB368}"/>
              </a:ext>
            </a:extLst>
          </p:cNvPr>
          <p:cNvSpPr/>
          <p:nvPr/>
        </p:nvSpPr>
        <p:spPr>
          <a:xfrm>
            <a:off x="5163054" y="3870722"/>
            <a:ext cx="2160240" cy="6206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Data Node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BE21D0-7428-424C-AE20-DEFE79031D24}"/>
              </a:ext>
            </a:extLst>
          </p:cNvPr>
          <p:cNvSpPr/>
          <p:nvPr/>
        </p:nvSpPr>
        <p:spPr>
          <a:xfrm>
            <a:off x="7824192" y="3870722"/>
            <a:ext cx="2160240" cy="6206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Data Node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7ECF7F-512B-2649-9288-29DCBC012681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662156" y="1929010"/>
            <a:ext cx="3162036" cy="635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B2268D-5D53-6242-A771-6371DE128A06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3582036" y="2239353"/>
            <a:ext cx="0" cy="163136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76310DD-2FB9-7044-AE32-FDD43BB148A2}"/>
              </a:ext>
            </a:extLst>
          </p:cNvPr>
          <p:cNvSpPr txBox="1"/>
          <p:nvPr/>
        </p:nvSpPr>
        <p:spPr>
          <a:xfrm>
            <a:off x="3719736" y="2837222"/>
            <a:ext cx="36417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write the contents of the block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CB01856-836E-AF45-886D-1E60A2C9C9D8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662156" y="4181065"/>
            <a:ext cx="50089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49CA78A-4557-0840-8703-ECAF34D07C68}"/>
              </a:ext>
            </a:extLst>
          </p:cNvPr>
          <p:cNvSpPr/>
          <p:nvPr/>
        </p:nvSpPr>
        <p:spPr>
          <a:xfrm>
            <a:off x="4307856" y="4787967"/>
            <a:ext cx="11490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replicate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4B1996-2751-804D-BF3A-3573CE4A9B3B}"/>
              </a:ext>
            </a:extLst>
          </p:cNvPr>
          <p:cNvCxnSpPr/>
          <p:nvPr/>
        </p:nvCxnSpPr>
        <p:spPr>
          <a:xfrm>
            <a:off x="7316068" y="4181065"/>
            <a:ext cx="50089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9292A49-D4E8-3740-BAF6-7CA9FE02C9ED}"/>
              </a:ext>
            </a:extLst>
          </p:cNvPr>
          <p:cNvSpPr/>
          <p:nvPr/>
        </p:nvSpPr>
        <p:spPr>
          <a:xfrm>
            <a:off x="6961768" y="4793734"/>
            <a:ext cx="11490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replicate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233CB1-156A-5843-AD22-AD7EB3D76402}"/>
              </a:ext>
            </a:extLst>
          </p:cNvPr>
          <p:cNvSpPr txBox="1"/>
          <p:nvPr/>
        </p:nvSpPr>
        <p:spPr>
          <a:xfrm>
            <a:off x="4624606" y="1183876"/>
            <a:ext cx="32371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give me location for a new block (3 Data Nodes)</a:t>
            </a:r>
          </a:p>
        </p:txBody>
      </p:sp>
    </p:spTree>
    <p:extLst>
      <p:ext uri="{BB962C8B-B14F-4D97-AF65-F5344CB8AC3E}">
        <p14:creationId xmlns:p14="http://schemas.microsoft.com/office/powerpoint/2010/main" val="2596676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329BE-6E0D-F848-80C8-D703965E8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Writing into HDFS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A77E16-BCA5-BD48-949A-1917749AA280}"/>
              </a:ext>
            </a:extLst>
          </p:cNvPr>
          <p:cNvSpPr/>
          <p:nvPr/>
        </p:nvSpPr>
        <p:spPr>
          <a:xfrm>
            <a:off x="2501916" y="1618667"/>
            <a:ext cx="2160240" cy="6206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HDFS client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EED9CE-6687-2446-9593-FE019D750F1B}"/>
              </a:ext>
            </a:extLst>
          </p:cNvPr>
          <p:cNvSpPr/>
          <p:nvPr/>
        </p:nvSpPr>
        <p:spPr>
          <a:xfrm>
            <a:off x="7824192" y="1625017"/>
            <a:ext cx="2160240" cy="6206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Name Node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30249D-56CE-B74C-A32B-ED61CD71EDDE}"/>
              </a:ext>
            </a:extLst>
          </p:cNvPr>
          <p:cNvSpPr/>
          <p:nvPr/>
        </p:nvSpPr>
        <p:spPr>
          <a:xfrm>
            <a:off x="2501916" y="3870722"/>
            <a:ext cx="2160240" cy="6206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Data Node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3D33CA-FB1C-D247-B1DA-5FBE22ECB368}"/>
              </a:ext>
            </a:extLst>
          </p:cNvPr>
          <p:cNvSpPr/>
          <p:nvPr/>
        </p:nvSpPr>
        <p:spPr>
          <a:xfrm>
            <a:off x="5163054" y="3870722"/>
            <a:ext cx="2160240" cy="6206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Data Node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BE21D0-7428-424C-AE20-DEFE79031D24}"/>
              </a:ext>
            </a:extLst>
          </p:cNvPr>
          <p:cNvSpPr/>
          <p:nvPr/>
        </p:nvSpPr>
        <p:spPr>
          <a:xfrm>
            <a:off x="7824192" y="3870722"/>
            <a:ext cx="2160240" cy="6206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Data Node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7ECF7F-512B-2649-9288-29DCBC012681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662156" y="1929010"/>
            <a:ext cx="3162036" cy="635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B2268D-5D53-6242-A771-6371DE128A06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3582036" y="2239353"/>
            <a:ext cx="0" cy="163136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76310DD-2FB9-7044-AE32-FDD43BB148A2}"/>
              </a:ext>
            </a:extLst>
          </p:cNvPr>
          <p:cNvSpPr txBox="1"/>
          <p:nvPr/>
        </p:nvSpPr>
        <p:spPr>
          <a:xfrm>
            <a:off x="3751979" y="2854723"/>
            <a:ext cx="2395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block saved reliably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751C35-B88A-6647-95F6-FD1CA6D73E5B}"/>
              </a:ext>
            </a:extLst>
          </p:cNvPr>
          <p:cNvSpPr txBox="1"/>
          <p:nvPr/>
        </p:nvSpPr>
        <p:spPr>
          <a:xfrm>
            <a:off x="4639536" y="1205992"/>
            <a:ext cx="3162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give me location for the next block or close the file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CB01856-836E-AF45-886D-1E60A2C9C9D8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662156" y="4181065"/>
            <a:ext cx="50089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49CA78A-4557-0840-8703-ECAF34D07C68}"/>
              </a:ext>
            </a:extLst>
          </p:cNvPr>
          <p:cNvSpPr/>
          <p:nvPr/>
        </p:nvSpPr>
        <p:spPr>
          <a:xfrm>
            <a:off x="4089334" y="4768261"/>
            <a:ext cx="16465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replica saved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4B1996-2751-804D-BF3A-3573CE4A9B3B}"/>
              </a:ext>
            </a:extLst>
          </p:cNvPr>
          <p:cNvCxnSpPr/>
          <p:nvPr/>
        </p:nvCxnSpPr>
        <p:spPr>
          <a:xfrm>
            <a:off x="7316068" y="4181065"/>
            <a:ext cx="50089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9292A49-D4E8-3740-BAF6-7CA9FE02C9ED}"/>
              </a:ext>
            </a:extLst>
          </p:cNvPr>
          <p:cNvSpPr/>
          <p:nvPr/>
        </p:nvSpPr>
        <p:spPr>
          <a:xfrm>
            <a:off x="6743246" y="4758325"/>
            <a:ext cx="16465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replica saved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784F013-691C-EE40-A740-0395EEA8815D}"/>
              </a:ext>
            </a:extLst>
          </p:cNvPr>
          <p:cNvSpPr/>
          <p:nvPr/>
        </p:nvSpPr>
        <p:spPr>
          <a:xfrm>
            <a:off x="2207568" y="2708920"/>
            <a:ext cx="8064896" cy="273630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6A9BEE-19FC-C74C-A39A-EAA12447B8C5}"/>
              </a:ext>
            </a:extLst>
          </p:cNvPr>
          <p:cNvSpPr txBox="1"/>
          <p:nvPr/>
        </p:nvSpPr>
        <p:spPr>
          <a:xfrm>
            <a:off x="3248764" y="5604770"/>
            <a:ext cx="5943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client can wait for “block saved reliably”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asynchronously,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client can immediately start writing the next block</a:t>
            </a:r>
          </a:p>
        </p:txBody>
      </p:sp>
    </p:spTree>
    <p:extLst>
      <p:ext uri="{BB962C8B-B14F-4D97-AF65-F5344CB8AC3E}">
        <p14:creationId xmlns:p14="http://schemas.microsoft.com/office/powerpoint/2010/main" val="2024227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FCE48-4E1B-2445-AF3F-FF390EF37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the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65407-4A3F-7345-AB2F-E70F7531D69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is Big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Hadoop ecosystem to work with it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HDFS for storage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MapReduce</a:t>
            </a:r>
            <a:r>
              <a:rPr lang="en-US" dirty="0"/>
              <a:t> for computation</a:t>
            </a:r>
          </a:p>
        </p:txBody>
      </p:sp>
    </p:spTree>
    <p:extLst>
      <p:ext uri="{BB962C8B-B14F-4D97-AF65-F5344CB8AC3E}">
        <p14:creationId xmlns:p14="http://schemas.microsoft.com/office/powerpoint/2010/main" val="1699219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673B9-C3E2-CE4E-8494-66EE421FC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HDFS resiliency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1176E9-6074-EF49-AD06-88154B9695B0}"/>
              </a:ext>
            </a:extLst>
          </p:cNvPr>
          <p:cNvSpPr/>
          <p:nvPr/>
        </p:nvSpPr>
        <p:spPr>
          <a:xfrm>
            <a:off x="435819" y="626243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hlinkClick r:id="rId3"/>
              </a:rPr>
              <a:t>https://www.ibm.com/developerworks/library/wa-introhdfs/index.html</a:t>
            </a:r>
            <a:endParaRPr lang="en-US" sz="11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736C82-B074-5144-A2F6-78EF89C296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19536" y="692697"/>
            <a:ext cx="8640960" cy="1553007"/>
          </a:xfrm>
        </p:spPr>
        <p:txBody>
          <a:bodyPr/>
          <a:lstStyle/>
          <a:p>
            <a:r>
              <a:rPr lang="en-US" b="1" dirty="0"/>
              <a:t>Data Nodes</a:t>
            </a:r>
            <a:r>
              <a:rPr lang="en-US" dirty="0"/>
              <a:t> report to </a:t>
            </a:r>
            <a:r>
              <a:rPr lang="en-US" b="1" dirty="0"/>
              <a:t>Name Node </a:t>
            </a:r>
            <a:r>
              <a:rPr lang="en-US" dirty="0"/>
              <a:t>that they're still alive (heartbeat). If heartbeat wasn’t received, </a:t>
            </a:r>
            <a:r>
              <a:rPr lang="en-US" b="1" dirty="0"/>
              <a:t>Name Node</a:t>
            </a:r>
            <a:r>
              <a:rPr lang="en-US" dirty="0"/>
              <a:t> may decide to decommission the node (pull it out of the cluster) replicating its blocks to another available node.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CE8BAD-0224-724F-BCC2-DFB33373D159}"/>
              </a:ext>
            </a:extLst>
          </p:cNvPr>
          <p:cNvSpPr/>
          <p:nvPr/>
        </p:nvSpPr>
        <p:spPr>
          <a:xfrm>
            <a:off x="5158715" y="2782231"/>
            <a:ext cx="2160240" cy="6206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Name Node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544363-271A-E346-B31C-4945C8C6544F}"/>
              </a:ext>
            </a:extLst>
          </p:cNvPr>
          <p:cNvSpPr/>
          <p:nvPr/>
        </p:nvSpPr>
        <p:spPr>
          <a:xfrm>
            <a:off x="2495600" y="4653137"/>
            <a:ext cx="2160240" cy="6206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Data Node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646509-B3AE-6644-B18E-EEF53E106288}"/>
              </a:ext>
            </a:extLst>
          </p:cNvPr>
          <p:cNvSpPr/>
          <p:nvPr/>
        </p:nvSpPr>
        <p:spPr>
          <a:xfrm>
            <a:off x="5158715" y="4653136"/>
            <a:ext cx="2160240" cy="6206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Data Node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0595B7-70AC-2F45-B657-C442FD4C454B}"/>
              </a:ext>
            </a:extLst>
          </p:cNvPr>
          <p:cNvSpPr/>
          <p:nvPr/>
        </p:nvSpPr>
        <p:spPr>
          <a:xfrm>
            <a:off x="7821830" y="4653136"/>
            <a:ext cx="2160240" cy="6206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Data Node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C0DE55-871F-B74D-B6A7-47B45BD01E72}"/>
              </a:ext>
            </a:extLst>
          </p:cNvPr>
          <p:cNvCxnSpPr>
            <a:stCxn id="8" idx="0"/>
            <a:endCxn id="6" idx="2"/>
          </p:cNvCxnSpPr>
          <p:nvPr/>
        </p:nvCxnSpPr>
        <p:spPr>
          <a:xfrm flipV="1">
            <a:off x="3575721" y="3402918"/>
            <a:ext cx="2663115" cy="125021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D72568B-0BD7-FF47-AC53-1EF44CE862A9}"/>
              </a:ext>
            </a:extLst>
          </p:cNvPr>
          <p:cNvSpPr txBox="1"/>
          <p:nvPr/>
        </p:nvSpPr>
        <p:spPr>
          <a:xfrm rot="20102333">
            <a:off x="3818658" y="3827971"/>
            <a:ext cx="1231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I'm alive!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FE0635-6FD1-7D41-B4B7-E9895B19A708}"/>
              </a:ext>
            </a:extLst>
          </p:cNvPr>
          <p:cNvCxnSpPr>
            <a:cxnSpLocks/>
            <a:stCxn id="10" idx="0"/>
            <a:endCxn id="6" idx="2"/>
          </p:cNvCxnSpPr>
          <p:nvPr/>
        </p:nvCxnSpPr>
        <p:spPr>
          <a:xfrm flipH="1" flipV="1">
            <a:off x="6238836" y="3402917"/>
            <a:ext cx="2663115" cy="125021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1BE5672-64C4-6845-A6EB-ABC38E109F13}"/>
              </a:ext>
            </a:extLst>
          </p:cNvPr>
          <p:cNvSpPr txBox="1"/>
          <p:nvPr/>
        </p:nvSpPr>
        <p:spPr>
          <a:xfrm rot="1586131">
            <a:off x="7206117" y="3715686"/>
            <a:ext cx="1231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I'm alive!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6A6383-A43A-C048-86D3-72C4DB7F38FF}"/>
              </a:ext>
            </a:extLst>
          </p:cNvPr>
          <p:cNvSpPr txBox="1"/>
          <p:nvPr/>
        </p:nvSpPr>
        <p:spPr>
          <a:xfrm>
            <a:off x="6096323" y="4185917"/>
            <a:ext cx="285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08165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673B9-C3E2-CE4E-8494-66EE421FC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HDFS resiliency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736C82-B074-5144-A2F6-78EF89C296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19536" y="692697"/>
            <a:ext cx="8640960" cy="1553007"/>
          </a:xfrm>
        </p:spPr>
        <p:txBody>
          <a:bodyPr/>
          <a:lstStyle/>
          <a:p>
            <a:r>
              <a:rPr lang="en-US" b="1" dirty="0"/>
              <a:t>Data Nodes</a:t>
            </a:r>
            <a:r>
              <a:rPr lang="en-US" dirty="0"/>
              <a:t> report to </a:t>
            </a:r>
            <a:r>
              <a:rPr lang="en-US" b="1" dirty="0"/>
              <a:t>Name Node </a:t>
            </a:r>
            <a:r>
              <a:rPr lang="en-US" dirty="0"/>
              <a:t>that they're still alive (heartbeat). If heartbeat wasn’t received, </a:t>
            </a:r>
            <a:r>
              <a:rPr lang="en-US" b="1" dirty="0"/>
              <a:t>Name Node</a:t>
            </a:r>
            <a:r>
              <a:rPr lang="en-US" dirty="0"/>
              <a:t> may decide to decommission the node (pull it out of the cluster) replicating its blocks to another available node.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CE8BAD-0224-724F-BCC2-DFB33373D159}"/>
              </a:ext>
            </a:extLst>
          </p:cNvPr>
          <p:cNvSpPr/>
          <p:nvPr/>
        </p:nvSpPr>
        <p:spPr>
          <a:xfrm>
            <a:off x="5158715" y="2782231"/>
            <a:ext cx="2160240" cy="6206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Name Node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544363-271A-E346-B31C-4945C8C6544F}"/>
              </a:ext>
            </a:extLst>
          </p:cNvPr>
          <p:cNvSpPr/>
          <p:nvPr/>
        </p:nvSpPr>
        <p:spPr>
          <a:xfrm>
            <a:off x="2495600" y="4653137"/>
            <a:ext cx="2160240" cy="6206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Data Node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646509-B3AE-6644-B18E-EEF53E106288}"/>
              </a:ext>
            </a:extLst>
          </p:cNvPr>
          <p:cNvSpPr/>
          <p:nvPr/>
        </p:nvSpPr>
        <p:spPr>
          <a:xfrm>
            <a:off x="5158715" y="4653136"/>
            <a:ext cx="2160240" cy="62068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Data Node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0595B7-70AC-2F45-B657-C442FD4C454B}"/>
              </a:ext>
            </a:extLst>
          </p:cNvPr>
          <p:cNvSpPr/>
          <p:nvPr/>
        </p:nvSpPr>
        <p:spPr>
          <a:xfrm>
            <a:off x="7821830" y="4653136"/>
            <a:ext cx="2160240" cy="6206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Data Node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FE0635-6FD1-7D41-B4B7-E9895B19A708}"/>
              </a:ext>
            </a:extLst>
          </p:cNvPr>
          <p:cNvCxnSpPr>
            <a:cxnSpLocks/>
            <a:stCxn id="10" idx="0"/>
            <a:endCxn id="6" idx="2"/>
          </p:cNvCxnSpPr>
          <p:nvPr/>
        </p:nvCxnSpPr>
        <p:spPr>
          <a:xfrm flipH="1" flipV="1">
            <a:off x="6238836" y="3402917"/>
            <a:ext cx="2663115" cy="125021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1BE5672-64C4-6845-A6EB-ABC38E109F13}"/>
              </a:ext>
            </a:extLst>
          </p:cNvPr>
          <p:cNvSpPr txBox="1"/>
          <p:nvPr/>
        </p:nvSpPr>
        <p:spPr>
          <a:xfrm rot="1568436">
            <a:off x="7234797" y="3561117"/>
            <a:ext cx="1908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replicate blocks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B2EE278-8E7A-0D4C-8F7B-3F1223EE21DC}"/>
              </a:ext>
            </a:extLst>
          </p:cNvPr>
          <p:cNvCxnSpPr>
            <a:cxnSpLocks/>
            <a:stCxn id="8" idx="0"/>
            <a:endCxn id="6" idx="2"/>
          </p:cNvCxnSpPr>
          <p:nvPr/>
        </p:nvCxnSpPr>
        <p:spPr>
          <a:xfrm flipV="1">
            <a:off x="3575721" y="3402918"/>
            <a:ext cx="2663115" cy="125021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D2BFC60-254B-D54A-BDB7-005364DD5137}"/>
              </a:ext>
            </a:extLst>
          </p:cNvPr>
          <p:cNvSpPr txBox="1"/>
          <p:nvPr/>
        </p:nvSpPr>
        <p:spPr>
          <a:xfrm rot="20073414">
            <a:off x="3333587" y="3561118"/>
            <a:ext cx="1908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replicate blocks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CC4909-11D1-B24D-9594-06C86AF61C30}"/>
              </a:ext>
            </a:extLst>
          </p:cNvPr>
          <p:cNvSpPr txBox="1"/>
          <p:nvPr/>
        </p:nvSpPr>
        <p:spPr>
          <a:xfrm>
            <a:off x="5106101" y="5392944"/>
            <a:ext cx="226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decommissioned</a:t>
            </a:r>
          </a:p>
        </p:txBody>
      </p:sp>
    </p:spTree>
    <p:extLst>
      <p:ext uri="{BB962C8B-B14F-4D97-AF65-F5344CB8AC3E}">
        <p14:creationId xmlns:p14="http://schemas.microsoft.com/office/powerpoint/2010/main" val="4134603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9FDA07-553B-CB4E-889F-7CC989B4F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Count problem</a:t>
            </a:r>
          </a:p>
        </p:txBody>
      </p:sp>
    </p:spTree>
    <p:extLst>
      <p:ext uri="{BB962C8B-B14F-4D97-AF65-F5344CB8AC3E}">
        <p14:creationId xmlns:p14="http://schemas.microsoft.com/office/powerpoint/2010/main" val="15756103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CEF42-A5A7-234B-83E2-5E2B8AFAD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locality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1FA9D-2125-2446-8EE8-F5C1C5B6AEC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Blocks of a huge file are stored on </a:t>
            </a:r>
            <a:r>
              <a:rPr lang="en-US" b="1" dirty="0"/>
              <a:t>different</a:t>
            </a:r>
            <a:r>
              <a:rPr lang="en-US" dirty="0"/>
              <a:t> </a:t>
            </a:r>
            <a:r>
              <a:rPr lang="en-US" b="1" dirty="0"/>
              <a:t>nodes</a:t>
            </a:r>
          </a:p>
          <a:p>
            <a:endParaRPr lang="en-US" dirty="0"/>
          </a:p>
          <a:p>
            <a:r>
              <a:rPr lang="en-US" dirty="0"/>
              <a:t>We can process them </a:t>
            </a:r>
            <a:r>
              <a:rPr lang="en-US" b="1" dirty="0"/>
              <a:t>locally</a:t>
            </a:r>
            <a:r>
              <a:rPr lang="en-US" dirty="0"/>
              <a:t> on respective nodes (reading fast from local disk)</a:t>
            </a:r>
          </a:p>
          <a:p>
            <a:endParaRPr lang="en-US" dirty="0"/>
          </a:p>
          <a:p>
            <a:r>
              <a:rPr lang="en-US" dirty="0"/>
              <a:t>We can achieve </a:t>
            </a:r>
            <a:r>
              <a:rPr lang="en-US" b="1" dirty="0"/>
              <a:t>ideal</a:t>
            </a:r>
            <a:r>
              <a:rPr lang="en-US" dirty="0"/>
              <a:t> </a:t>
            </a:r>
            <a:r>
              <a:rPr lang="en-US" b="1" dirty="0"/>
              <a:t>parallelization</a:t>
            </a:r>
            <a:r>
              <a:rPr lang="en-US" dirty="0"/>
              <a:t> for embarrassingly parallel tasks (which can be divided into independent sub-tasks, e.g. rows filtering in a huge table)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806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D20A-57DE-AE4D-A7B4-06908D271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</a:t>
            </a:r>
            <a:r>
              <a:rPr lang="ru-RU" dirty="0"/>
              <a:t> </a:t>
            </a:r>
            <a:r>
              <a:rPr lang="en-US" dirty="0"/>
              <a:t>Count problem (Google)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2AF68-38D3-464F-A16A-CA9DCBFF9D4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We have a huge text file (the whole Internet)</a:t>
            </a:r>
            <a:endParaRPr lang="ru-RU" dirty="0"/>
          </a:p>
          <a:p>
            <a:endParaRPr lang="en-US" dirty="0"/>
          </a:p>
          <a:p>
            <a:r>
              <a:rPr lang="en-US" dirty="0"/>
              <a:t>We want to know the frequency of every word (e.g. for </a:t>
            </a:r>
            <a:r>
              <a:rPr lang="en-US" dirty="0" err="1"/>
              <a:t>tf-idf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b="1" dirty="0"/>
              <a:t>Solution: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each block we calculate the frequency of words in it (</a:t>
            </a:r>
            <a:r>
              <a:rPr lang="en-US" i="1" dirty="0"/>
              <a:t>scales perfectly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Aggregate frequencies from all blocks (</a:t>
            </a:r>
            <a:r>
              <a:rPr lang="en-US" i="1" dirty="0"/>
              <a:t>somehow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01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71EA7-AC62-A742-950B-215BC108D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approach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EF9BA9-345E-7F44-AD5F-99E03A48F820}"/>
              </a:ext>
            </a:extLst>
          </p:cNvPr>
          <p:cNvSpPr/>
          <p:nvPr/>
        </p:nvSpPr>
        <p:spPr>
          <a:xfrm>
            <a:off x="2495600" y="692696"/>
            <a:ext cx="2016224" cy="7920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cat jumps</a:t>
            </a:r>
          </a:p>
          <a:p>
            <a:pPr algn="ctr"/>
            <a:r>
              <a:rPr lang="en-US" sz="2200" dirty="0"/>
              <a:t>dog sits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C22B6D-A194-5B45-A552-5402583012B6}"/>
              </a:ext>
            </a:extLst>
          </p:cNvPr>
          <p:cNvSpPr/>
          <p:nvPr/>
        </p:nvSpPr>
        <p:spPr>
          <a:xfrm>
            <a:off x="5231904" y="692696"/>
            <a:ext cx="2016224" cy="7920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cat</a:t>
            </a:r>
          </a:p>
          <a:p>
            <a:pPr algn="ctr"/>
            <a:r>
              <a:rPr lang="en-US" sz="2200" dirty="0"/>
              <a:t>dog jumps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76CB58-7AEE-224D-9E10-A71768E90EE9}"/>
              </a:ext>
            </a:extLst>
          </p:cNvPr>
          <p:cNvSpPr/>
          <p:nvPr/>
        </p:nvSpPr>
        <p:spPr>
          <a:xfrm>
            <a:off x="7824192" y="692696"/>
            <a:ext cx="2016224" cy="7920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cat sleeps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365071-4CA4-8C4A-B6E3-FC7FF7C301C0}"/>
              </a:ext>
            </a:extLst>
          </p:cNvPr>
          <p:cNvSpPr/>
          <p:nvPr/>
        </p:nvSpPr>
        <p:spPr>
          <a:xfrm>
            <a:off x="2495600" y="1700808"/>
            <a:ext cx="2016224" cy="136815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cat: 1</a:t>
            </a:r>
          </a:p>
          <a:p>
            <a:pPr algn="ctr"/>
            <a:r>
              <a:rPr lang="en-US" sz="2200" dirty="0"/>
              <a:t>jumps: 1</a:t>
            </a:r>
          </a:p>
          <a:p>
            <a:pPr algn="ctr"/>
            <a:r>
              <a:rPr lang="en-US" sz="2200" dirty="0"/>
              <a:t>dog: 1</a:t>
            </a:r>
          </a:p>
          <a:p>
            <a:pPr algn="ctr"/>
            <a:r>
              <a:rPr lang="en-US" sz="2200" dirty="0"/>
              <a:t>sits: 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8E6702-3A4C-FC4D-8937-AA11242E7AA1}"/>
              </a:ext>
            </a:extLst>
          </p:cNvPr>
          <p:cNvSpPr/>
          <p:nvPr/>
        </p:nvSpPr>
        <p:spPr>
          <a:xfrm>
            <a:off x="5231904" y="1700808"/>
            <a:ext cx="2016224" cy="136815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cat: 1</a:t>
            </a:r>
          </a:p>
          <a:p>
            <a:pPr algn="ctr"/>
            <a:r>
              <a:rPr lang="en-US" sz="2200" dirty="0"/>
              <a:t>dog: 1</a:t>
            </a:r>
          </a:p>
          <a:p>
            <a:pPr algn="ctr"/>
            <a:r>
              <a:rPr lang="en-US" sz="2200" dirty="0"/>
              <a:t>jumps: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2DD03A-D25A-7C41-AF6E-05AA5C10DF87}"/>
              </a:ext>
            </a:extLst>
          </p:cNvPr>
          <p:cNvSpPr/>
          <p:nvPr/>
        </p:nvSpPr>
        <p:spPr>
          <a:xfrm>
            <a:off x="7824192" y="1700808"/>
            <a:ext cx="2016224" cy="136815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cat: 1 </a:t>
            </a:r>
          </a:p>
          <a:p>
            <a:pPr algn="ctr"/>
            <a:r>
              <a:rPr lang="en-US" sz="2200" dirty="0"/>
              <a:t>sleeps: 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14328ED-3C11-874B-B41F-C4259951176A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>
            <a:off x="3503712" y="1484784"/>
            <a:ext cx="0" cy="21602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8BCFB7A-15ED-D741-8C1C-2E941B6F085A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>
            <a:off x="6240016" y="1484784"/>
            <a:ext cx="0" cy="21602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53A3FE8-AAB5-5F4C-9979-ACABD322CABA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8832304" y="1484784"/>
            <a:ext cx="0" cy="21602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6685C98-0D69-FC4B-B2BD-DA39A3A16266}"/>
              </a:ext>
            </a:extLst>
          </p:cNvPr>
          <p:cNvSpPr/>
          <p:nvPr/>
        </p:nvSpPr>
        <p:spPr>
          <a:xfrm>
            <a:off x="5231904" y="3501008"/>
            <a:ext cx="2016224" cy="18002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cat: 3</a:t>
            </a:r>
          </a:p>
          <a:p>
            <a:pPr algn="ctr"/>
            <a:r>
              <a:rPr lang="en-US" sz="2200" dirty="0"/>
              <a:t>dog: 2</a:t>
            </a:r>
          </a:p>
          <a:p>
            <a:pPr algn="ctr"/>
            <a:r>
              <a:rPr lang="en-US" sz="2200" dirty="0"/>
              <a:t>jumps: 2</a:t>
            </a:r>
          </a:p>
          <a:p>
            <a:pPr algn="ctr"/>
            <a:r>
              <a:rPr lang="en-US" sz="2200" dirty="0"/>
              <a:t>sits: 1</a:t>
            </a:r>
          </a:p>
          <a:p>
            <a:pPr algn="ctr"/>
            <a:r>
              <a:rPr lang="en-US" sz="2200" dirty="0"/>
              <a:t>sleeps: 1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A1ECC50-D7CD-7E44-9B30-72E0612B7314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>
            <a:off x="3503712" y="3068960"/>
            <a:ext cx="2736304" cy="43204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9910418-D1CC-AC42-AF13-B6CBBC3C0104}"/>
              </a:ext>
            </a:extLst>
          </p:cNvPr>
          <p:cNvCxnSpPr>
            <a:cxnSpLocks/>
            <a:stCxn id="14" idx="2"/>
            <a:endCxn id="28" idx="0"/>
          </p:cNvCxnSpPr>
          <p:nvPr/>
        </p:nvCxnSpPr>
        <p:spPr>
          <a:xfrm>
            <a:off x="6240016" y="3068960"/>
            <a:ext cx="0" cy="43204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A095B2F-7787-B64E-AAE1-936ADFCB35AF}"/>
              </a:ext>
            </a:extLst>
          </p:cNvPr>
          <p:cNvCxnSpPr>
            <a:cxnSpLocks/>
            <a:stCxn id="15" idx="2"/>
            <a:endCxn id="28" idx="0"/>
          </p:cNvCxnSpPr>
          <p:nvPr/>
        </p:nvCxnSpPr>
        <p:spPr>
          <a:xfrm flipH="1">
            <a:off x="6240016" y="3068960"/>
            <a:ext cx="2592288" cy="43204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6AF678F1-EE1E-9D46-9473-3D3600B7D501}"/>
              </a:ext>
            </a:extLst>
          </p:cNvPr>
          <p:cNvSpPr/>
          <p:nvPr/>
        </p:nvSpPr>
        <p:spPr>
          <a:xfrm>
            <a:off x="7824192" y="3789041"/>
            <a:ext cx="28803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This node becomes the bottleneck!</a:t>
            </a:r>
          </a:p>
        </p:txBody>
      </p:sp>
    </p:spTree>
    <p:extLst>
      <p:ext uri="{BB962C8B-B14F-4D97-AF65-F5344CB8AC3E}">
        <p14:creationId xmlns:p14="http://schemas.microsoft.com/office/powerpoint/2010/main" val="3541031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71EA7-AC62-A742-950B-215BC108D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 the aggregation work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EF9BA9-345E-7F44-AD5F-99E03A48F820}"/>
              </a:ext>
            </a:extLst>
          </p:cNvPr>
          <p:cNvSpPr/>
          <p:nvPr/>
        </p:nvSpPr>
        <p:spPr>
          <a:xfrm>
            <a:off x="2495600" y="692696"/>
            <a:ext cx="2016224" cy="7920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cat jumps</a:t>
            </a:r>
          </a:p>
          <a:p>
            <a:pPr algn="ctr"/>
            <a:r>
              <a:rPr lang="en-US" sz="2200" dirty="0"/>
              <a:t>dog sits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C22B6D-A194-5B45-A552-5402583012B6}"/>
              </a:ext>
            </a:extLst>
          </p:cNvPr>
          <p:cNvSpPr/>
          <p:nvPr/>
        </p:nvSpPr>
        <p:spPr>
          <a:xfrm>
            <a:off x="5231904" y="692696"/>
            <a:ext cx="2016224" cy="7920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cat</a:t>
            </a:r>
          </a:p>
          <a:p>
            <a:pPr algn="ctr"/>
            <a:r>
              <a:rPr lang="en-US" sz="2200" dirty="0"/>
              <a:t>dog jumps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76CB58-7AEE-224D-9E10-A71768E90EE9}"/>
              </a:ext>
            </a:extLst>
          </p:cNvPr>
          <p:cNvSpPr/>
          <p:nvPr/>
        </p:nvSpPr>
        <p:spPr>
          <a:xfrm>
            <a:off x="7824192" y="692696"/>
            <a:ext cx="2016224" cy="7920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cat sleeps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365071-4CA4-8C4A-B6E3-FC7FF7C301C0}"/>
              </a:ext>
            </a:extLst>
          </p:cNvPr>
          <p:cNvSpPr/>
          <p:nvPr/>
        </p:nvSpPr>
        <p:spPr>
          <a:xfrm>
            <a:off x="2495600" y="1700808"/>
            <a:ext cx="2016224" cy="136815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cat: 1</a:t>
            </a:r>
          </a:p>
          <a:p>
            <a:pPr algn="ctr"/>
            <a:r>
              <a:rPr lang="en-US" sz="2200" dirty="0"/>
              <a:t>jumps: 1</a:t>
            </a:r>
          </a:p>
          <a:p>
            <a:pPr algn="ctr"/>
            <a:r>
              <a:rPr lang="en-US" sz="2200" dirty="0"/>
              <a:t>dog: 1</a:t>
            </a:r>
          </a:p>
          <a:p>
            <a:pPr algn="ctr"/>
            <a:r>
              <a:rPr lang="en-US" sz="2200" dirty="0"/>
              <a:t>sits: 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8E6702-3A4C-FC4D-8937-AA11242E7AA1}"/>
              </a:ext>
            </a:extLst>
          </p:cNvPr>
          <p:cNvSpPr/>
          <p:nvPr/>
        </p:nvSpPr>
        <p:spPr>
          <a:xfrm>
            <a:off x="5231904" y="1700808"/>
            <a:ext cx="2016224" cy="136815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cat: 1</a:t>
            </a:r>
          </a:p>
          <a:p>
            <a:pPr algn="ctr"/>
            <a:r>
              <a:rPr lang="en-US" sz="2200" dirty="0"/>
              <a:t>dog: 1</a:t>
            </a:r>
          </a:p>
          <a:p>
            <a:pPr algn="ctr"/>
            <a:r>
              <a:rPr lang="en-US" sz="2200" dirty="0"/>
              <a:t>jumps: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2DD03A-D25A-7C41-AF6E-05AA5C10DF87}"/>
              </a:ext>
            </a:extLst>
          </p:cNvPr>
          <p:cNvSpPr/>
          <p:nvPr/>
        </p:nvSpPr>
        <p:spPr>
          <a:xfrm>
            <a:off x="7824192" y="1700808"/>
            <a:ext cx="2016224" cy="136815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cat: 1 </a:t>
            </a:r>
          </a:p>
          <a:p>
            <a:pPr algn="ctr"/>
            <a:r>
              <a:rPr lang="en-US" sz="2200" dirty="0"/>
              <a:t>sleeps: 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14328ED-3C11-874B-B41F-C4259951176A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>
            <a:off x="3503712" y="1484784"/>
            <a:ext cx="0" cy="21602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8BCFB7A-15ED-D741-8C1C-2E941B6F085A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>
            <a:off x="6240016" y="1484784"/>
            <a:ext cx="0" cy="21602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53A3FE8-AAB5-5F4C-9979-ACABD322CABA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8832304" y="1484784"/>
            <a:ext cx="0" cy="21602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22467FD-79B5-0E44-BC0C-AB328D4D34DC}"/>
              </a:ext>
            </a:extLst>
          </p:cNvPr>
          <p:cNvSpPr/>
          <p:nvPr/>
        </p:nvSpPr>
        <p:spPr>
          <a:xfrm>
            <a:off x="3863752" y="3531304"/>
            <a:ext cx="2016224" cy="16384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cat: 1</a:t>
            </a:r>
          </a:p>
          <a:p>
            <a:pPr algn="ctr"/>
            <a:r>
              <a:rPr lang="en-US" sz="2200" dirty="0"/>
              <a:t>cat: 1</a:t>
            </a:r>
          </a:p>
          <a:p>
            <a:pPr algn="ctr"/>
            <a:r>
              <a:rPr lang="en-US" sz="2200" dirty="0"/>
              <a:t>cat: 1</a:t>
            </a:r>
          </a:p>
          <a:p>
            <a:pPr algn="ctr"/>
            <a:r>
              <a:rPr lang="en-US" sz="2200" dirty="0"/>
              <a:t>dog: 1</a:t>
            </a:r>
          </a:p>
          <a:p>
            <a:pPr algn="ctr"/>
            <a:r>
              <a:rPr lang="en-US" sz="2200" dirty="0"/>
              <a:t>dog: 1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6A93AA2-4C75-ED43-AF96-75357EFF2BFC}"/>
              </a:ext>
            </a:extLst>
          </p:cNvPr>
          <p:cNvSpPr/>
          <p:nvPr/>
        </p:nvSpPr>
        <p:spPr>
          <a:xfrm>
            <a:off x="6600056" y="3518768"/>
            <a:ext cx="2016224" cy="16384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jumps: 1</a:t>
            </a:r>
          </a:p>
          <a:p>
            <a:pPr algn="ctr"/>
            <a:r>
              <a:rPr lang="en-US" sz="2200" dirty="0"/>
              <a:t>jumps: 1</a:t>
            </a:r>
          </a:p>
          <a:p>
            <a:pPr algn="ctr"/>
            <a:r>
              <a:rPr lang="en-US" sz="2200" dirty="0"/>
              <a:t>sits: 1</a:t>
            </a:r>
          </a:p>
          <a:p>
            <a:pPr algn="ctr"/>
            <a:r>
              <a:rPr lang="en-US" sz="2200" dirty="0"/>
              <a:t>sleeps: 1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C510A5-BBC9-1E41-8877-FE3A24B001B0}"/>
              </a:ext>
            </a:extLst>
          </p:cNvPr>
          <p:cNvCxnSpPr>
            <a:cxnSpLocks/>
            <a:stCxn id="13" idx="2"/>
            <a:endCxn id="20" idx="0"/>
          </p:cNvCxnSpPr>
          <p:nvPr/>
        </p:nvCxnSpPr>
        <p:spPr>
          <a:xfrm>
            <a:off x="3503712" y="3068960"/>
            <a:ext cx="1368152" cy="46234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9E2611-DDAC-A345-B2B6-CE239499B20D}"/>
              </a:ext>
            </a:extLst>
          </p:cNvPr>
          <p:cNvCxnSpPr>
            <a:cxnSpLocks/>
            <a:stCxn id="14" idx="2"/>
            <a:endCxn id="20" idx="0"/>
          </p:cNvCxnSpPr>
          <p:nvPr/>
        </p:nvCxnSpPr>
        <p:spPr>
          <a:xfrm flipH="1">
            <a:off x="4871864" y="3068960"/>
            <a:ext cx="1368152" cy="46234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51BFBE-3ADC-D44B-9DB1-61FEA3EB78EF}"/>
              </a:ext>
            </a:extLst>
          </p:cNvPr>
          <p:cNvCxnSpPr>
            <a:cxnSpLocks/>
            <a:stCxn id="15" idx="2"/>
            <a:endCxn id="20" idx="0"/>
          </p:cNvCxnSpPr>
          <p:nvPr/>
        </p:nvCxnSpPr>
        <p:spPr>
          <a:xfrm flipH="1">
            <a:off x="4871864" y="3068960"/>
            <a:ext cx="3960440" cy="46234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CCD82F-621F-8E4D-96E9-7979C5898713}"/>
              </a:ext>
            </a:extLst>
          </p:cNvPr>
          <p:cNvCxnSpPr>
            <a:cxnSpLocks/>
            <a:stCxn id="13" idx="2"/>
            <a:endCxn id="21" idx="0"/>
          </p:cNvCxnSpPr>
          <p:nvPr/>
        </p:nvCxnSpPr>
        <p:spPr>
          <a:xfrm>
            <a:off x="3503712" y="3068960"/>
            <a:ext cx="4104456" cy="44980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3386043-0591-D740-BBB8-6C6C14F88BAB}"/>
              </a:ext>
            </a:extLst>
          </p:cNvPr>
          <p:cNvCxnSpPr>
            <a:cxnSpLocks/>
            <a:stCxn id="14" idx="2"/>
            <a:endCxn id="21" idx="0"/>
          </p:cNvCxnSpPr>
          <p:nvPr/>
        </p:nvCxnSpPr>
        <p:spPr>
          <a:xfrm>
            <a:off x="6240016" y="3068960"/>
            <a:ext cx="1368152" cy="44980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8A8705-446C-FD42-A499-5B98E25CF26F}"/>
                  </a:ext>
                </a:extLst>
              </p:cNvPr>
              <p:cNvSpPr txBox="1"/>
              <p:nvPr/>
            </p:nvSpPr>
            <p:spPr>
              <a:xfrm>
                <a:off x="3441568" y="5301788"/>
                <a:ext cx="286059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words of length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sz="2200" dirty="0"/>
                  <a:t> 4  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8A8705-446C-FD42-A499-5B98E25CF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568" y="5301788"/>
                <a:ext cx="2860591" cy="430887"/>
              </a:xfrm>
              <a:prstGeom prst="rect">
                <a:avLst/>
              </a:prstGeom>
              <a:blipFill>
                <a:blip r:embed="rId3"/>
                <a:stretch>
                  <a:fillRect l="-3097" t="-857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B5B978A-5D8E-E743-BB65-7606C9A350DD}"/>
                  </a:ext>
                </a:extLst>
              </p:cNvPr>
              <p:cNvSpPr txBox="1"/>
              <p:nvPr/>
            </p:nvSpPr>
            <p:spPr>
              <a:xfrm>
                <a:off x="6319919" y="5301788"/>
                <a:ext cx="286059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words of length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200" dirty="0"/>
                  <a:t> 4  </a:t>
                </a: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B5B978A-5D8E-E743-BB65-7606C9A35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919" y="5301788"/>
                <a:ext cx="2860591" cy="430887"/>
              </a:xfrm>
              <a:prstGeom prst="rect">
                <a:avLst/>
              </a:prstGeom>
              <a:blipFill>
                <a:blip r:embed="rId4"/>
                <a:stretch>
                  <a:fillRect l="-2655" t="-857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1656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71EA7-AC62-A742-950B-215BC108D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Independently process halves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EF9BA9-345E-7F44-AD5F-99E03A48F820}"/>
              </a:ext>
            </a:extLst>
          </p:cNvPr>
          <p:cNvSpPr/>
          <p:nvPr/>
        </p:nvSpPr>
        <p:spPr>
          <a:xfrm>
            <a:off x="2495600" y="692696"/>
            <a:ext cx="2016224" cy="7920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cat jumps</a:t>
            </a:r>
          </a:p>
          <a:p>
            <a:pPr algn="ctr"/>
            <a:r>
              <a:rPr lang="en-US" sz="2200" dirty="0"/>
              <a:t>dog sits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C22B6D-A194-5B45-A552-5402583012B6}"/>
              </a:ext>
            </a:extLst>
          </p:cNvPr>
          <p:cNvSpPr/>
          <p:nvPr/>
        </p:nvSpPr>
        <p:spPr>
          <a:xfrm>
            <a:off x="5231904" y="692696"/>
            <a:ext cx="2016224" cy="7920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cat</a:t>
            </a:r>
          </a:p>
          <a:p>
            <a:pPr algn="ctr"/>
            <a:r>
              <a:rPr lang="en-US" sz="2200" dirty="0"/>
              <a:t>dog jumps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76CB58-7AEE-224D-9E10-A71768E90EE9}"/>
              </a:ext>
            </a:extLst>
          </p:cNvPr>
          <p:cNvSpPr/>
          <p:nvPr/>
        </p:nvSpPr>
        <p:spPr>
          <a:xfrm>
            <a:off x="7824192" y="692696"/>
            <a:ext cx="2016224" cy="7920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cat sleeps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365071-4CA4-8C4A-B6E3-FC7FF7C301C0}"/>
              </a:ext>
            </a:extLst>
          </p:cNvPr>
          <p:cNvSpPr/>
          <p:nvPr/>
        </p:nvSpPr>
        <p:spPr>
          <a:xfrm>
            <a:off x="2495600" y="1700808"/>
            <a:ext cx="2016224" cy="136815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cat: 1</a:t>
            </a:r>
          </a:p>
          <a:p>
            <a:pPr algn="ctr"/>
            <a:r>
              <a:rPr lang="en-US" sz="2200" dirty="0"/>
              <a:t>jumps: 1</a:t>
            </a:r>
          </a:p>
          <a:p>
            <a:pPr algn="ctr"/>
            <a:r>
              <a:rPr lang="en-US" sz="2200" dirty="0"/>
              <a:t>dog: 1</a:t>
            </a:r>
          </a:p>
          <a:p>
            <a:pPr algn="ctr"/>
            <a:r>
              <a:rPr lang="en-US" sz="2200" dirty="0"/>
              <a:t>sits: 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8E6702-3A4C-FC4D-8937-AA11242E7AA1}"/>
              </a:ext>
            </a:extLst>
          </p:cNvPr>
          <p:cNvSpPr/>
          <p:nvPr/>
        </p:nvSpPr>
        <p:spPr>
          <a:xfrm>
            <a:off x="5231904" y="1700808"/>
            <a:ext cx="2016224" cy="136815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cat: 1</a:t>
            </a:r>
          </a:p>
          <a:p>
            <a:pPr algn="ctr"/>
            <a:r>
              <a:rPr lang="en-US" sz="2200" dirty="0"/>
              <a:t>dog: 1</a:t>
            </a:r>
          </a:p>
          <a:p>
            <a:pPr algn="ctr"/>
            <a:r>
              <a:rPr lang="en-US" sz="2200" dirty="0"/>
              <a:t>jumps: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2DD03A-D25A-7C41-AF6E-05AA5C10DF87}"/>
              </a:ext>
            </a:extLst>
          </p:cNvPr>
          <p:cNvSpPr/>
          <p:nvPr/>
        </p:nvSpPr>
        <p:spPr>
          <a:xfrm>
            <a:off x="7824192" y="1700808"/>
            <a:ext cx="2016224" cy="136815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cat: 1 </a:t>
            </a:r>
          </a:p>
          <a:p>
            <a:pPr algn="ctr"/>
            <a:r>
              <a:rPr lang="en-US" sz="2200" dirty="0"/>
              <a:t>sleeps: 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14328ED-3C11-874B-B41F-C4259951176A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>
            <a:off x="3503712" y="1484784"/>
            <a:ext cx="0" cy="21602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8BCFB7A-15ED-D741-8C1C-2E941B6F085A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>
            <a:off x="6240016" y="1484784"/>
            <a:ext cx="0" cy="21602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53A3FE8-AAB5-5F4C-9979-ACABD322CABA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8832304" y="1484784"/>
            <a:ext cx="0" cy="21602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C510A5-BBC9-1E41-8877-FE3A24B001B0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3503712" y="3068960"/>
            <a:ext cx="1368152" cy="46234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9E2611-DDAC-A345-B2B6-CE239499B20D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4871864" y="3068960"/>
            <a:ext cx="1368152" cy="46234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51BFBE-3ADC-D44B-9DB1-61FEA3EB78EF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4871864" y="3068960"/>
            <a:ext cx="3960440" cy="46234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CCD82F-621F-8E4D-96E9-7979C5898713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3503712" y="3068960"/>
            <a:ext cx="4104456" cy="44980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3386043-0591-D740-BBB8-6C6C14F88BAB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6240016" y="3068960"/>
            <a:ext cx="1368152" cy="44980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E11FE3B-918A-BE4C-BBF7-D612FB44B9A1}"/>
              </a:ext>
            </a:extLst>
          </p:cNvPr>
          <p:cNvSpPr/>
          <p:nvPr/>
        </p:nvSpPr>
        <p:spPr>
          <a:xfrm>
            <a:off x="3863752" y="5402206"/>
            <a:ext cx="2016224" cy="68978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cat: 3</a:t>
            </a:r>
          </a:p>
          <a:p>
            <a:pPr algn="ctr"/>
            <a:r>
              <a:rPr lang="en-US" sz="2200" dirty="0"/>
              <a:t>dog: 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2C6F4F-633F-8F42-B701-2C68B3B0D3F0}"/>
              </a:ext>
            </a:extLst>
          </p:cNvPr>
          <p:cNvSpPr/>
          <p:nvPr/>
        </p:nvSpPr>
        <p:spPr>
          <a:xfrm>
            <a:off x="6600056" y="5402206"/>
            <a:ext cx="2016224" cy="101256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jumps: 2</a:t>
            </a:r>
          </a:p>
          <a:p>
            <a:pPr algn="ctr"/>
            <a:r>
              <a:rPr lang="en-US" sz="2200" dirty="0"/>
              <a:t>sits: 1</a:t>
            </a:r>
          </a:p>
          <a:p>
            <a:pPr algn="ctr"/>
            <a:r>
              <a:rPr lang="en-US" sz="2200" dirty="0"/>
              <a:t>sleeps: 1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722E479-927A-EE49-9513-8702B80BFE2E}"/>
              </a:ext>
            </a:extLst>
          </p:cNvPr>
          <p:cNvCxnSpPr>
            <a:cxnSpLocks/>
            <a:stCxn id="28" idx="2"/>
            <a:endCxn id="23" idx="0"/>
          </p:cNvCxnSpPr>
          <p:nvPr/>
        </p:nvCxnSpPr>
        <p:spPr>
          <a:xfrm>
            <a:off x="4871864" y="5169728"/>
            <a:ext cx="0" cy="23247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E2DBAF2-3EB7-4544-BBFB-0A61F15D30FD}"/>
              </a:ext>
            </a:extLst>
          </p:cNvPr>
          <p:cNvCxnSpPr>
            <a:cxnSpLocks/>
            <a:stCxn id="30" idx="2"/>
            <a:endCxn id="26" idx="0"/>
          </p:cNvCxnSpPr>
          <p:nvPr/>
        </p:nvCxnSpPr>
        <p:spPr>
          <a:xfrm>
            <a:off x="7608168" y="5157192"/>
            <a:ext cx="0" cy="24501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F88AAE7C-478A-884D-8C10-A3311D230A28}"/>
              </a:ext>
            </a:extLst>
          </p:cNvPr>
          <p:cNvSpPr/>
          <p:nvPr/>
        </p:nvSpPr>
        <p:spPr>
          <a:xfrm>
            <a:off x="3863752" y="3531304"/>
            <a:ext cx="2016224" cy="16384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cat: 1</a:t>
            </a:r>
          </a:p>
          <a:p>
            <a:pPr algn="ctr"/>
            <a:r>
              <a:rPr lang="en-US" sz="2200" dirty="0"/>
              <a:t>cat: 1</a:t>
            </a:r>
          </a:p>
          <a:p>
            <a:pPr algn="ctr"/>
            <a:r>
              <a:rPr lang="en-US" sz="2200" dirty="0"/>
              <a:t>cat: 1</a:t>
            </a:r>
          </a:p>
          <a:p>
            <a:pPr algn="ctr"/>
            <a:r>
              <a:rPr lang="en-US" sz="2200" dirty="0"/>
              <a:t>dog: 1</a:t>
            </a:r>
          </a:p>
          <a:p>
            <a:pPr algn="ctr"/>
            <a:r>
              <a:rPr lang="en-US" sz="2200" dirty="0"/>
              <a:t>dog: 1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16A0538-8214-A240-9EE1-47075F2101AF}"/>
              </a:ext>
            </a:extLst>
          </p:cNvPr>
          <p:cNvSpPr/>
          <p:nvPr/>
        </p:nvSpPr>
        <p:spPr>
          <a:xfrm>
            <a:off x="6600056" y="3518768"/>
            <a:ext cx="2016224" cy="16384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jumps: 1</a:t>
            </a:r>
          </a:p>
          <a:p>
            <a:pPr algn="ctr"/>
            <a:r>
              <a:rPr lang="en-US" sz="2200" dirty="0"/>
              <a:t>jumps: 1</a:t>
            </a:r>
          </a:p>
          <a:p>
            <a:pPr algn="ctr"/>
            <a:r>
              <a:rPr lang="en-US" sz="2200" dirty="0"/>
              <a:t>sits: 1</a:t>
            </a:r>
          </a:p>
          <a:p>
            <a:pPr algn="ctr"/>
            <a:r>
              <a:rPr lang="en-US" sz="2200" dirty="0"/>
              <a:t>sleeps: 1</a:t>
            </a:r>
          </a:p>
        </p:txBody>
      </p:sp>
    </p:spTree>
    <p:extLst>
      <p:ext uri="{BB962C8B-B14F-4D97-AF65-F5344CB8AC3E}">
        <p14:creationId xmlns:p14="http://schemas.microsoft.com/office/powerpoint/2010/main" val="27409075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7E701-A65A-6F44-B166-C0B392D60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9620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E76CC-07DD-9446-9CFF-DE9727CAB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 the work into more tasks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EB8FAE-8B6D-2544-9AEF-5AE7D8A036E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Let’s say we want to divide the aggregation work into </a:t>
            </a:r>
            <a:r>
              <a:rPr lang="en-US" b="1" dirty="0"/>
              <a:t>N</a:t>
            </a:r>
            <a:r>
              <a:rPr lang="en-US" dirty="0"/>
              <a:t> tasks.</a:t>
            </a:r>
          </a:p>
          <a:p>
            <a:endParaRPr lang="en-US" dirty="0"/>
          </a:p>
          <a:p>
            <a:r>
              <a:rPr lang="en-US" dirty="0"/>
              <a:t>We will divide the work by </a:t>
            </a:r>
            <a:r>
              <a:rPr lang="en-US" b="1" dirty="0"/>
              <a:t>hash(word) % N</a:t>
            </a:r>
            <a:r>
              <a:rPr lang="en-US" dirty="0"/>
              <a:t>, which produces the node number where we need to send this word.</a:t>
            </a:r>
          </a:p>
          <a:p>
            <a:endParaRPr lang="en-US" dirty="0"/>
          </a:p>
          <a:p>
            <a:r>
              <a:rPr lang="en-US" dirty="0"/>
              <a:t>A good hash function produces numerical values that are uniformly distributed.</a:t>
            </a:r>
          </a:p>
          <a:p>
            <a:endParaRPr lang="en-US" dirty="0"/>
          </a:p>
          <a:p>
            <a:r>
              <a:rPr lang="en-US" dirty="0"/>
              <a:t>The example of a hash function (</a:t>
            </a:r>
            <a:r>
              <a:rPr lang="en-US" i="1" dirty="0"/>
              <a:t>polynomial</a:t>
            </a:r>
            <a:r>
              <a:rPr lang="en-US" dirty="0"/>
              <a:t>):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CF78853-C80F-BE4E-9F48-CCD261DC7BB9}"/>
                  </a:ext>
                </a:extLst>
              </p:cNvPr>
              <p:cNvSpPr/>
              <p:nvPr/>
            </p:nvSpPr>
            <p:spPr>
              <a:xfrm>
                <a:off x="3327837" y="4258499"/>
                <a:ext cx="5536323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dirty="0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𝐡𝐚𝐬𝐡</m:t>
                      </m:r>
                      <m:d>
                        <m:dPr>
                          <m:ctrlPr>
                            <a:rPr lang="en-US" sz="24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𝒔</m:t>
                          </m:r>
                        </m:e>
                      </m:d>
                      <m:r>
                        <a:rPr lang="en-US" sz="2400" b="1" i="1" dirty="0">
                          <a:solidFill>
                            <a:srgbClr val="C00000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400" b="1" i="1" dirty="0">
                          <a:solidFill>
                            <a:srgbClr val="C00000"/>
                          </a:solidFill>
                          <a:latin typeface="Cambria Math" charset="0"/>
                        </a:rPr>
                        <m:t>𝒔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𝟎</m:t>
                          </m:r>
                        </m:e>
                      </m:d>
                      <m:r>
                        <a:rPr lang="en-US" sz="2400" b="1" i="1" dirty="0">
                          <a:solidFill>
                            <a:srgbClr val="C00000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b="1" i="1" dirty="0">
                          <a:solidFill>
                            <a:srgbClr val="C00000"/>
                          </a:solidFill>
                          <a:latin typeface="Cambria Math" charset="0"/>
                        </a:rPr>
                        <m:t>𝒔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𝟏</m:t>
                          </m:r>
                        </m:e>
                      </m:d>
                      <m:sSup>
                        <m:sSupPr>
                          <m:ctrlPr>
                            <a:rPr lang="en-US" sz="24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𝒑</m:t>
                          </m:r>
                        </m:e>
                        <m:sup>
                          <m:r>
                            <a:rPr lang="en-US" sz="2400" b="1" i="1" dirty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𝟏</m:t>
                          </m:r>
                        </m:sup>
                      </m:sSup>
                      <m:r>
                        <a:rPr lang="en-US" sz="2400" b="1" i="1" dirty="0">
                          <a:solidFill>
                            <a:srgbClr val="C00000"/>
                          </a:solidFill>
                          <a:latin typeface="Cambria Math" charset="0"/>
                        </a:rPr>
                        <m:t> +…+</m:t>
                      </m:r>
                      <m:r>
                        <a:rPr lang="en-US" sz="2400" b="1" i="1" dirty="0">
                          <a:solidFill>
                            <a:srgbClr val="C00000"/>
                          </a:solidFill>
                          <a:latin typeface="Cambria Math" charset="0"/>
                        </a:rPr>
                        <m:t>𝒔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𝒏</m:t>
                          </m:r>
                        </m:e>
                      </m:d>
                      <m:sSup>
                        <m:sSupPr>
                          <m:ctrlPr>
                            <a:rPr lang="en-US" sz="24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𝒑</m:t>
                          </m:r>
                        </m:e>
                        <m:sup>
                          <m:r>
                            <a:rPr lang="en-US" sz="2400" b="1" i="1" dirty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CF78853-C80F-BE4E-9F48-CCD261DC7B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837" y="4258499"/>
                <a:ext cx="5536323" cy="470000"/>
              </a:xfrm>
              <a:prstGeom prst="rect">
                <a:avLst/>
              </a:prstGeom>
              <a:blipFill>
                <a:blip r:embed="rId3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1356CB-D35B-8E48-8F3B-1EE2738B01D5}"/>
                  </a:ext>
                </a:extLst>
              </p:cNvPr>
              <p:cNvSpPr txBox="1"/>
              <p:nvPr/>
            </p:nvSpPr>
            <p:spPr>
              <a:xfrm>
                <a:off x="4417621" y="4892967"/>
                <a:ext cx="335675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sz="2400" dirty="0"/>
                  <a:t> – string</a:t>
                </a:r>
              </a:p>
              <a:p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sz="2400" dirty="0"/>
                  <a:t> – fixed prime number</a:t>
                </a:r>
              </a:p>
              <a:p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𝑠</m:t>
                    </m:r>
                    <m:r>
                      <a:rPr lang="en-US" sz="2400" i="1" dirty="0">
                        <a:latin typeface="Cambria Math" charset="0"/>
                      </a:rPr>
                      <m:t>[</m:t>
                    </m:r>
                    <m:r>
                      <a:rPr lang="en-US" sz="2400" i="1" dirty="0">
                        <a:latin typeface="Cambria Math" charset="0"/>
                      </a:rPr>
                      <m:t>𝑖</m:t>
                    </m:r>
                    <m:r>
                      <a:rPr lang="en-US" sz="2400" i="1" dirty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sz="2400" dirty="0"/>
                  <a:t> – character code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1356CB-D35B-8E48-8F3B-1EE2738B0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621" y="4892967"/>
                <a:ext cx="3356753" cy="1200329"/>
              </a:xfrm>
              <a:prstGeom prst="rect">
                <a:avLst/>
              </a:prstGeom>
              <a:blipFill>
                <a:blip r:embed="rId4"/>
                <a:stretch>
                  <a:fillRect l="-379" t="-4167" r="-2273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40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DB3EF-7E80-D844-8706-0B6184B24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&amp; Hadoop</a:t>
            </a:r>
          </a:p>
        </p:txBody>
      </p:sp>
    </p:spTree>
    <p:extLst>
      <p:ext uri="{BB962C8B-B14F-4D97-AF65-F5344CB8AC3E}">
        <p14:creationId xmlns:p14="http://schemas.microsoft.com/office/powerpoint/2010/main" val="38331900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71EA7-AC62-A742-950B-215BC108D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Count Problem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DD75D7-C4A9-3440-A58C-DE1F22D4D359}"/>
              </a:ext>
            </a:extLst>
          </p:cNvPr>
          <p:cNvSpPr txBox="1"/>
          <p:nvPr/>
        </p:nvSpPr>
        <p:spPr>
          <a:xfrm rot="16200000">
            <a:off x="1619814" y="4023966"/>
            <a:ext cx="1223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Shuffle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B5AC44-8EB3-004B-81B7-1B159A107740}"/>
              </a:ext>
            </a:extLst>
          </p:cNvPr>
          <p:cNvSpPr txBox="1"/>
          <p:nvPr/>
        </p:nvSpPr>
        <p:spPr>
          <a:xfrm rot="16200000">
            <a:off x="1580425" y="5487276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Reduce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F3628A-19E2-944E-9257-50F0FB2E40A3}"/>
              </a:ext>
            </a:extLst>
          </p:cNvPr>
          <p:cNvSpPr txBox="1"/>
          <p:nvPr/>
        </p:nvSpPr>
        <p:spPr>
          <a:xfrm rot="16200000">
            <a:off x="1828891" y="215405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4E2308-5FD3-EB42-96EF-B9725E9421A7}"/>
              </a:ext>
            </a:extLst>
          </p:cNvPr>
          <p:cNvSpPr txBox="1"/>
          <p:nvPr/>
        </p:nvSpPr>
        <p:spPr>
          <a:xfrm rot="16200000">
            <a:off x="2428834" y="4023965"/>
            <a:ext cx="224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hash(word) = 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C2923F-45EA-1C45-915D-458D8E6EEDE6}"/>
              </a:ext>
            </a:extLst>
          </p:cNvPr>
          <p:cNvSpPr txBox="1"/>
          <p:nvPr/>
        </p:nvSpPr>
        <p:spPr>
          <a:xfrm rot="16200000">
            <a:off x="7752811" y="3984548"/>
            <a:ext cx="224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hash(word) = 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2E7BD3B-4CD9-1944-BB08-E5A151FEFB66}"/>
              </a:ext>
            </a:extLst>
          </p:cNvPr>
          <p:cNvSpPr/>
          <p:nvPr/>
        </p:nvSpPr>
        <p:spPr>
          <a:xfrm>
            <a:off x="2495600" y="692696"/>
            <a:ext cx="2016224" cy="7920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cat jumps</a:t>
            </a:r>
          </a:p>
          <a:p>
            <a:pPr algn="ctr"/>
            <a:r>
              <a:rPr lang="en-US" sz="2200" dirty="0"/>
              <a:t>dog sits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C16B059-D070-E24A-A885-A9EB89CCC674}"/>
              </a:ext>
            </a:extLst>
          </p:cNvPr>
          <p:cNvSpPr/>
          <p:nvPr/>
        </p:nvSpPr>
        <p:spPr>
          <a:xfrm>
            <a:off x="5231904" y="692696"/>
            <a:ext cx="2016224" cy="7920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cat</a:t>
            </a:r>
          </a:p>
          <a:p>
            <a:pPr algn="ctr"/>
            <a:r>
              <a:rPr lang="en-US" sz="2200" dirty="0"/>
              <a:t>dog jumps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6F9F1E9-6489-2E43-AF46-F0C39A37070B}"/>
              </a:ext>
            </a:extLst>
          </p:cNvPr>
          <p:cNvSpPr/>
          <p:nvPr/>
        </p:nvSpPr>
        <p:spPr>
          <a:xfrm>
            <a:off x="7824192" y="692696"/>
            <a:ext cx="2016224" cy="7920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cat sleeps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8B9D38E-01F1-E041-BDB3-1E5717BD0505}"/>
              </a:ext>
            </a:extLst>
          </p:cNvPr>
          <p:cNvSpPr/>
          <p:nvPr/>
        </p:nvSpPr>
        <p:spPr>
          <a:xfrm>
            <a:off x="2495600" y="1700808"/>
            <a:ext cx="2016224" cy="136815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cat: 1</a:t>
            </a:r>
          </a:p>
          <a:p>
            <a:pPr algn="ctr"/>
            <a:r>
              <a:rPr lang="en-US" sz="2200" dirty="0"/>
              <a:t>jumps: 1</a:t>
            </a:r>
          </a:p>
          <a:p>
            <a:pPr algn="ctr"/>
            <a:r>
              <a:rPr lang="en-US" sz="2200" dirty="0"/>
              <a:t>dog: 1</a:t>
            </a:r>
          </a:p>
          <a:p>
            <a:pPr algn="ctr"/>
            <a:r>
              <a:rPr lang="en-US" sz="2200" dirty="0"/>
              <a:t>sits: 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A09F5C-6753-CC46-A4A2-12DDECBECA41}"/>
              </a:ext>
            </a:extLst>
          </p:cNvPr>
          <p:cNvSpPr/>
          <p:nvPr/>
        </p:nvSpPr>
        <p:spPr>
          <a:xfrm>
            <a:off x="5231904" y="1700808"/>
            <a:ext cx="2016224" cy="136815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cat: 1</a:t>
            </a:r>
          </a:p>
          <a:p>
            <a:pPr algn="ctr"/>
            <a:r>
              <a:rPr lang="en-US" sz="2200" dirty="0"/>
              <a:t>dog: 1</a:t>
            </a:r>
          </a:p>
          <a:p>
            <a:pPr algn="ctr"/>
            <a:r>
              <a:rPr lang="en-US" sz="2200" dirty="0"/>
              <a:t>jumps: 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384370B-81FF-0F4F-8FDA-3E4B9D99AAEF}"/>
              </a:ext>
            </a:extLst>
          </p:cNvPr>
          <p:cNvSpPr/>
          <p:nvPr/>
        </p:nvSpPr>
        <p:spPr>
          <a:xfrm>
            <a:off x="7824192" y="1700808"/>
            <a:ext cx="2016224" cy="136815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cat: 1 </a:t>
            </a:r>
          </a:p>
          <a:p>
            <a:pPr algn="ctr"/>
            <a:r>
              <a:rPr lang="en-US" sz="2200" dirty="0"/>
              <a:t>sleeps: 1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01D09D9-E9EE-E449-A093-59C3F0D9134D}"/>
              </a:ext>
            </a:extLst>
          </p:cNvPr>
          <p:cNvCxnSpPr>
            <a:stCxn id="32" idx="2"/>
            <a:endCxn id="35" idx="0"/>
          </p:cNvCxnSpPr>
          <p:nvPr/>
        </p:nvCxnSpPr>
        <p:spPr>
          <a:xfrm>
            <a:off x="3503712" y="1484784"/>
            <a:ext cx="0" cy="21602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8FDFDCE-55AA-E64D-926F-ED4338CC9074}"/>
              </a:ext>
            </a:extLst>
          </p:cNvPr>
          <p:cNvCxnSpPr>
            <a:cxnSpLocks/>
            <a:stCxn id="33" idx="2"/>
            <a:endCxn id="36" idx="0"/>
          </p:cNvCxnSpPr>
          <p:nvPr/>
        </p:nvCxnSpPr>
        <p:spPr>
          <a:xfrm>
            <a:off x="6240016" y="1484784"/>
            <a:ext cx="0" cy="21602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F0E2AFD-840F-FE43-8329-1D6E7804D9A0}"/>
              </a:ext>
            </a:extLst>
          </p:cNvPr>
          <p:cNvCxnSpPr>
            <a:cxnSpLocks/>
            <a:stCxn id="34" idx="2"/>
            <a:endCxn id="37" idx="0"/>
          </p:cNvCxnSpPr>
          <p:nvPr/>
        </p:nvCxnSpPr>
        <p:spPr>
          <a:xfrm>
            <a:off x="8832304" y="1484784"/>
            <a:ext cx="0" cy="21602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9EA1B1E-CE7F-8D47-BC42-E58CC239723E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3503712" y="3068960"/>
            <a:ext cx="1368152" cy="46234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89A20BB-A987-4448-938A-910A66F570AF}"/>
              </a:ext>
            </a:extLst>
          </p:cNvPr>
          <p:cNvCxnSpPr>
            <a:cxnSpLocks/>
            <a:stCxn id="36" idx="2"/>
          </p:cNvCxnSpPr>
          <p:nvPr/>
        </p:nvCxnSpPr>
        <p:spPr>
          <a:xfrm flipH="1">
            <a:off x="4871864" y="3068960"/>
            <a:ext cx="1368152" cy="46234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313074D-05ED-614A-A87A-F24C200E5D8C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871864" y="3068960"/>
            <a:ext cx="3960440" cy="46234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E88BA02-FE3F-494C-B7F8-8116CFC811A3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3503712" y="3068960"/>
            <a:ext cx="4104456" cy="44980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DF8EABF-EA87-C948-91C4-D33E38ACAAE1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6240016" y="3068960"/>
            <a:ext cx="1368152" cy="44980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00D4818D-DAA7-1840-A8B6-212AB4421835}"/>
              </a:ext>
            </a:extLst>
          </p:cNvPr>
          <p:cNvSpPr/>
          <p:nvPr/>
        </p:nvSpPr>
        <p:spPr>
          <a:xfrm>
            <a:off x="3863752" y="5402206"/>
            <a:ext cx="2016224" cy="68978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cat: 3</a:t>
            </a:r>
          </a:p>
          <a:p>
            <a:pPr algn="ctr"/>
            <a:r>
              <a:rPr lang="en-US" sz="2200" dirty="0"/>
              <a:t>dog: 2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7CF8093-6B19-8648-BCEA-B79D7CF253EB}"/>
              </a:ext>
            </a:extLst>
          </p:cNvPr>
          <p:cNvSpPr/>
          <p:nvPr/>
        </p:nvSpPr>
        <p:spPr>
          <a:xfrm>
            <a:off x="6600056" y="5402206"/>
            <a:ext cx="2016224" cy="101256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jumps: 2</a:t>
            </a:r>
          </a:p>
          <a:p>
            <a:pPr algn="ctr"/>
            <a:r>
              <a:rPr lang="en-US" sz="2200" dirty="0"/>
              <a:t>sits: 1</a:t>
            </a:r>
          </a:p>
          <a:p>
            <a:pPr algn="ctr"/>
            <a:r>
              <a:rPr lang="en-US" sz="2200" dirty="0"/>
              <a:t>sleeps: 1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89565E7-0454-EA48-B607-06AD6D8B172B}"/>
              </a:ext>
            </a:extLst>
          </p:cNvPr>
          <p:cNvCxnSpPr>
            <a:cxnSpLocks/>
            <a:stCxn id="50" idx="2"/>
            <a:endCxn id="46" idx="0"/>
          </p:cNvCxnSpPr>
          <p:nvPr/>
        </p:nvCxnSpPr>
        <p:spPr>
          <a:xfrm>
            <a:off x="4871864" y="5169728"/>
            <a:ext cx="0" cy="23247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BDC4DAB-6A9D-D240-B2A0-A9D3F50F42AD}"/>
              </a:ext>
            </a:extLst>
          </p:cNvPr>
          <p:cNvCxnSpPr>
            <a:cxnSpLocks/>
            <a:stCxn id="51" idx="2"/>
            <a:endCxn id="47" idx="0"/>
          </p:cNvCxnSpPr>
          <p:nvPr/>
        </p:nvCxnSpPr>
        <p:spPr>
          <a:xfrm>
            <a:off x="7608168" y="5157192"/>
            <a:ext cx="0" cy="24501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9EF26EDA-57C0-A74D-AB0D-0C12B6E60C26}"/>
              </a:ext>
            </a:extLst>
          </p:cNvPr>
          <p:cNvSpPr/>
          <p:nvPr/>
        </p:nvSpPr>
        <p:spPr>
          <a:xfrm>
            <a:off x="3863752" y="3531304"/>
            <a:ext cx="2016224" cy="16384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cat: 1</a:t>
            </a:r>
          </a:p>
          <a:p>
            <a:pPr algn="ctr"/>
            <a:r>
              <a:rPr lang="en-US" sz="2200" dirty="0"/>
              <a:t>cat: 1</a:t>
            </a:r>
          </a:p>
          <a:p>
            <a:pPr algn="ctr"/>
            <a:r>
              <a:rPr lang="en-US" sz="2200" dirty="0"/>
              <a:t>cat: 1</a:t>
            </a:r>
          </a:p>
          <a:p>
            <a:pPr algn="ctr"/>
            <a:r>
              <a:rPr lang="en-US" sz="2200" dirty="0"/>
              <a:t>dog: 1</a:t>
            </a:r>
          </a:p>
          <a:p>
            <a:pPr algn="ctr"/>
            <a:r>
              <a:rPr lang="en-US" sz="2200" dirty="0"/>
              <a:t>dog: 1 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F09575-DE70-6F44-89E5-01331AAB7650}"/>
              </a:ext>
            </a:extLst>
          </p:cNvPr>
          <p:cNvSpPr/>
          <p:nvPr/>
        </p:nvSpPr>
        <p:spPr>
          <a:xfrm>
            <a:off x="6600056" y="3518768"/>
            <a:ext cx="2016224" cy="16384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jumps: 1</a:t>
            </a:r>
          </a:p>
          <a:p>
            <a:pPr algn="ctr"/>
            <a:r>
              <a:rPr lang="en-US" sz="2200" dirty="0"/>
              <a:t>jumps: 1</a:t>
            </a:r>
          </a:p>
          <a:p>
            <a:pPr algn="ctr"/>
            <a:r>
              <a:rPr lang="en-US" sz="2200" dirty="0"/>
              <a:t>sits: 1</a:t>
            </a:r>
          </a:p>
          <a:p>
            <a:pPr algn="ctr"/>
            <a:r>
              <a:rPr lang="en-US" sz="2200" dirty="0"/>
              <a:t>sleeps: 1</a:t>
            </a:r>
          </a:p>
        </p:txBody>
      </p:sp>
    </p:spTree>
    <p:extLst>
      <p:ext uri="{BB962C8B-B14F-4D97-AF65-F5344CB8AC3E}">
        <p14:creationId xmlns:p14="http://schemas.microsoft.com/office/powerpoint/2010/main" val="1205422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71EA7-AC62-A742-950B-215BC108D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MapReduce paradigm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EF9BA9-345E-7F44-AD5F-99E03A48F820}"/>
              </a:ext>
            </a:extLst>
          </p:cNvPr>
          <p:cNvSpPr/>
          <p:nvPr/>
        </p:nvSpPr>
        <p:spPr>
          <a:xfrm>
            <a:off x="2495600" y="692696"/>
            <a:ext cx="2016224" cy="7920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key: value</a:t>
            </a:r>
          </a:p>
          <a:p>
            <a:pPr algn="ctr"/>
            <a:r>
              <a:rPr lang="en-US" sz="2200" dirty="0"/>
              <a:t>key: value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C22B6D-A194-5B45-A552-5402583012B6}"/>
              </a:ext>
            </a:extLst>
          </p:cNvPr>
          <p:cNvSpPr/>
          <p:nvPr/>
        </p:nvSpPr>
        <p:spPr>
          <a:xfrm>
            <a:off x="5231904" y="692696"/>
            <a:ext cx="2016224" cy="7920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key: value</a:t>
            </a:r>
          </a:p>
          <a:p>
            <a:pPr algn="ctr"/>
            <a:r>
              <a:rPr lang="en-US" sz="2200" dirty="0"/>
              <a:t>key: value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76CB58-7AEE-224D-9E10-A71768E90EE9}"/>
              </a:ext>
            </a:extLst>
          </p:cNvPr>
          <p:cNvSpPr/>
          <p:nvPr/>
        </p:nvSpPr>
        <p:spPr>
          <a:xfrm>
            <a:off x="7824192" y="692696"/>
            <a:ext cx="2016224" cy="7920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key: value</a:t>
            </a:r>
          </a:p>
          <a:p>
            <a:pPr algn="ctr"/>
            <a:r>
              <a:rPr lang="en-US" sz="2200" dirty="0"/>
              <a:t>key: value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365071-4CA4-8C4A-B6E3-FC7FF7C301C0}"/>
              </a:ext>
            </a:extLst>
          </p:cNvPr>
          <p:cNvSpPr/>
          <p:nvPr/>
        </p:nvSpPr>
        <p:spPr>
          <a:xfrm>
            <a:off x="2495600" y="1700808"/>
            <a:ext cx="2016224" cy="136815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key: value</a:t>
            </a:r>
          </a:p>
          <a:p>
            <a:pPr algn="ctr"/>
            <a:r>
              <a:rPr lang="en-US" sz="2200" dirty="0"/>
              <a:t>key: value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8E6702-3A4C-FC4D-8937-AA11242E7AA1}"/>
              </a:ext>
            </a:extLst>
          </p:cNvPr>
          <p:cNvSpPr/>
          <p:nvPr/>
        </p:nvSpPr>
        <p:spPr>
          <a:xfrm>
            <a:off x="5231904" y="1700808"/>
            <a:ext cx="2016224" cy="136815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key: value</a:t>
            </a:r>
          </a:p>
          <a:p>
            <a:pPr algn="ctr"/>
            <a:r>
              <a:rPr lang="en-US" sz="2200" dirty="0"/>
              <a:t>key: value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2DD03A-D25A-7C41-AF6E-05AA5C10DF87}"/>
              </a:ext>
            </a:extLst>
          </p:cNvPr>
          <p:cNvSpPr/>
          <p:nvPr/>
        </p:nvSpPr>
        <p:spPr>
          <a:xfrm>
            <a:off x="7824192" y="1700808"/>
            <a:ext cx="2016224" cy="136815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key: value</a:t>
            </a:r>
          </a:p>
          <a:p>
            <a:pPr algn="ctr"/>
            <a:r>
              <a:rPr lang="en-US" sz="2200" dirty="0"/>
              <a:t>key: value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14328ED-3C11-874B-B41F-C4259951176A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>
            <a:off x="3503712" y="1484784"/>
            <a:ext cx="0" cy="21602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8BCFB7A-15ED-D741-8C1C-2E941B6F085A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>
            <a:off x="6240016" y="1484784"/>
            <a:ext cx="0" cy="21602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53A3FE8-AAB5-5F4C-9979-ACABD322CABA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8832304" y="1484784"/>
            <a:ext cx="0" cy="21602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C510A5-BBC9-1E41-8877-FE3A24B001B0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3503712" y="3068960"/>
            <a:ext cx="1368152" cy="46234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9E2611-DDAC-A345-B2B6-CE239499B20D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4871864" y="3068960"/>
            <a:ext cx="1368152" cy="46234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51BFBE-3ADC-D44B-9DB1-61FEA3EB78EF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4871864" y="3068960"/>
            <a:ext cx="3960440" cy="46234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CCD82F-621F-8E4D-96E9-7979C5898713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3503712" y="3068960"/>
            <a:ext cx="4104456" cy="44980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3386043-0591-D740-BBB8-6C6C14F88BAB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6240016" y="3068960"/>
            <a:ext cx="1368152" cy="44980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7DD75D7-C4A9-3440-A58C-DE1F22D4D359}"/>
              </a:ext>
            </a:extLst>
          </p:cNvPr>
          <p:cNvSpPr txBox="1"/>
          <p:nvPr/>
        </p:nvSpPr>
        <p:spPr>
          <a:xfrm rot="16200000">
            <a:off x="1619814" y="4023966"/>
            <a:ext cx="1223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Shuffle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B5AC44-8EB3-004B-81B7-1B159A107740}"/>
              </a:ext>
            </a:extLst>
          </p:cNvPr>
          <p:cNvSpPr txBox="1"/>
          <p:nvPr/>
        </p:nvSpPr>
        <p:spPr>
          <a:xfrm rot="16200000">
            <a:off x="1580425" y="5487276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Reduce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F3628A-19E2-944E-9257-50F0FB2E40A3}"/>
              </a:ext>
            </a:extLst>
          </p:cNvPr>
          <p:cNvSpPr txBox="1"/>
          <p:nvPr/>
        </p:nvSpPr>
        <p:spPr>
          <a:xfrm rot="16200000">
            <a:off x="1828891" y="215405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Map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D57824-0276-3F4F-A562-A67DA7A56856}"/>
              </a:ext>
            </a:extLst>
          </p:cNvPr>
          <p:cNvSpPr txBox="1"/>
          <p:nvPr/>
        </p:nvSpPr>
        <p:spPr>
          <a:xfrm rot="16200000">
            <a:off x="2520140" y="4023965"/>
            <a:ext cx="2058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hash(key) = 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13AA1B-511F-034C-9E8F-48FA18E91581}"/>
              </a:ext>
            </a:extLst>
          </p:cNvPr>
          <p:cNvSpPr txBox="1"/>
          <p:nvPr/>
        </p:nvSpPr>
        <p:spPr>
          <a:xfrm rot="16200000">
            <a:off x="7844118" y="3984548"/>
            <a:ext cx="2058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hash(key) = 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A0CA855-CCF7-5F4C-80D7-6037B819367C}"/>
              </a:ext>
            </a:extLst>
          </p:cNvPr>
          <p:cNvSpPr/>
          <p:nvPr/>
        </p:nvSpPr>
        <p:spPr>
          <a:xfrm>
            <a:off x="3863752" y="5402206"/>
            <a:ext cx="2016224" cy="68978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key: value</a:t>
            </a:r>
          </a:p>
          <a:p>
            <a:pPr algn="ctr"/>
            <a:r>
              <a:rPr lang="en-US" sz="2200" dirty="0"/>
              <a:t>key: value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B9C093F-D109-2C42-83B0-3CD0B4ABCBEF}"/>
              </a:ext>
            </a:extLst>
          </p:cNvPr>
          <p:cNvSpPr/>
          <p:nvPr/>
        </p:nvSpPr>
        <p:spPr>
          <a:xfrm>
            <a:off x="6600056" y="5402206"/>
            <a:ext cx="2016224" cy="101256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key: value</a:t>
            </a:r>
          </a:p>
          <a:p>
            <a:pPr algn="ctr"/>
            <a:r>
              <a:rPr lang="en-US" sz="2200" dirty="0"/>
              <a:t>key: value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DDF1409-45FC-4C46-9FD3-D615E997CAAB}"/>
              </a:ext>
            </a:extLst>
          </p:cNvPr>
          <p:cNvCxnSpPr>
            <a:cxnSpLocks/>
            <a:stCxn id="37" idx="2"/>
            <a:endCxn id="33" idx="0"/>
          </p:cNvCxnSpPr>
          <p:nvPr/>
        </p:nvCxnSpPr>
        <p:spPr>
          <a:xfrm>
            <a:off x="4871864" y="5169728"/>
            <a:ext cx="0" cy="23247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54F8FF9-1E51-364D-94E1-76C6CC8EF4EF}"/>
              </a:ext>
            </a:extLst>
          </p:cNvPr>
          <p:cNvCxnSpPr>
            <a:cxnSpLocks/>
            <a:stCxn id="38" idx="2"/>
            <a:endCxn id="34" idx="0"/>
          </p:cNvCxnSpPr>
          <p:nvPr/>
        </p:nvCxnSpPr>
        <p:spPr>
          <a:xfrm>
            <a:off x="7608168" y="5157192"/>
            <a:ext cx="0" cy="24501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9EB8829B-E08F-0F4B-AC77-D4316FFF4BE8}"/>
              </a:ext>
            </a:extLst>
          </p:cNvPr>
          <p:cNvSpPr/>
          <p:nvPr/>
        </p:nvSpPr>
        <p:spPr>
          <a:xfrm>
            <a:off x="3863752" y="3531304"/>
            <a:ext cx="2016224" cy="16384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key: value</a:t>
            </a:r>
          </a:p>
          <a:p>
            <a:pPr algn="ctr"/>
            <a:r>
              <a:rPr lang="en-US" sz="2200" dirty="0"/>
              <a:t>key: value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76EE6E1-638A-C84D-B39E-29F2233F77B9}"/>
              </a:ext>
            </a:extLst>
          </p:cNvPr>
          <p:cNvSpPr/>
          <p:nvPr/>
        </p:nvSpPr>
        <p:spPr>
          <a:xfrm>
            <a:off x="6600056" y="3518768"/>
            <a:ext cx="2016224" cy="16384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key: value</a:t>
            </a:r>
          </a:p>
          <a:p>
            <a:pPr algn="ctr"/>
            <a:r>
              <a:rPr lang="en-US" sz="2200" dirty="0"/>
              <a:t>key: value</a:t>
            </a:r>
          </a:p>
        </p:txBody>
      </p:sp>
    </p:spTree>
    <p:extLst>
      <p:ext uri="{BB962C8B-B14F-4D97-AF65-F5344CB8AC3E}">
        <p14:creationId xmlns:p14="http://schemas.microsoft.com/office/powerpoint/2010/main" val="12881331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MapReduce paradigm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Map:</a:t>
            </a:r>
          </a:p>
          <a:p>
            <a:r>
              <a:rPr lang="en-US" dirty="0"/>
              <a:t>	(K1, V1)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List(K2, V2)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rgbClr val="C00000"/>
                </a:solidFill>
              </a:rPr>
              <a:t>(line number, “cat sleeps”) </a:t>
            </a:r>
            <a:r>
              <a:rPr lang="en-US" dirty="0">
                <a:solidFill>
                  <a:srgbClr val="C00000"/>
                </a:solidFill>
                <a:sym typeface="Wingdings"/>
              </a:rPr>
              <a:t></a:t>
            </a:r>
            <a:r>
              <a:rPr lang="en-US" dirty="0">
                <a:solidFill>
                  <a:srgbClr val="C00000"/>
                </a:solidFill>
              </a:rPr>
              <a:t> [(“cat”, 1), (“sleeps”, 1)]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Shuffle:</a:t>
            </a:r>
          </a:p>
          <a:p>
            <a:r>
              <a:rPr lang="en-US" dirty="0"/>
              <a:t>	Keys are divided by</a:t>
            </a:r>
            <a:r>
              <a:rPr lang="ru-RU" dirty="0"/>
              <a:t> </a:t>
            </a:r>
            <a:r>
              <a:rPr lang="en-US" b="1" dirty="0"/>
              <a:t>hash(key) % N </a:t>
            </a:r>
            <a:r>
              <a:rPr lang="en-US" dirty="0"/>
              <a:t>into</a:t>
            </a:r>
            <a:r>
              <a:rPr lang="ru-RU" dirty="0"/>
              <a:t> </a:t>
            </a:r>
            <a:r>
              <a:rPr lang="en-US" b="1" dirty="0"/>
              <a:t>N</a:t>
            </a:r>
            <a:r>
              <a:rPr lang="en-US" dirty="0"/>
              <a:t> partitions</a:t>
            </a:r>
          </a:p>
          <a:p>
            <a:r>
              <a:rPr lang="en-US" dirty="0"/>
              <a:t>	Each partition is </a:t>
            </a:r>
            <a:r>
              <a:rPr lang="en-US" b="1" dirty="0"/>
              <a:t>sorted by key </a:t>
            </a:r>
            <a:r>
              <a:rPr lang="en-US" dirty="0"/>
              <a:t>(independently)</a:t>
            </a:r>
            <a:br>
              <a:rPr lang="en-US" dirty="0"/>
            </a:br>
            <a:r>
              <a:rPr lang="en-US" dirty="0"/>
              <a:t>	</a:t>
            </a:r>
            <a:endParaRPr lang="en-US" b="1" dirty="0"/>
          </a:p>
          <a:p>
            <a:r>
              <a:rPr lang="en-US" b="1" dirty="0"/>
              <a:t>Reduce:</a:t>
            </a:r>
          </a:p>
          <a:p>
            <a:r>
              <a:rPr lang="en-US" dirty="0"/>
              <a:t>	(K2, List(V2)) 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List(K3, V3)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	(“cat”, (1, 1, 1)) </a:t>
            </a:r>
            <a:r>
              <a:rPr lang="en-US" dirty="0">
                <a:solidFill>
                  <a:srgbClr val="C00000"/>
                </a:solidFill>
                <a:sym typeface="Wingdings"/>
              </a:rPr>
              <a:t></a:t>
            </a:r>
            <a:r>
              <a:rPr lang="en-US" dirty="0">
                <a:solidFill>
                  <a:srgbClr val="C00000"/>
                </a:solidFill>
              </a:rPr>
              <a:t> [(“cat”, 3)]</a:t>
            </a:r>
          </a:p>
        </p:txBody>
      </p:sp>
    </p:spTree>
    <p:extLst>
      <p:ext uri="{BB962C8B-B14F-4D97-AF65-F5344CB8AC3E}">
        <p14:creationId xmlns:p14="http://schemas.microsoft.com/office/powerpoint/2010/main" val="6168469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7E701-A65A-6F44-B166-C0B392D60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 </a:t>
            </a:r>
            <a:r>
              <a:rPr lang="en-US" dirty="0" err="1"/>
              <a:t>MapReduce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8919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52FF1-2CAC-D643-95EC-62833180A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Accelerated shuffle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9F5437-08E7-1849-B8E1-D37F108C294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19536" y="4725145"/>
            <a:ext cx="8640960" cy="172819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Map results can be sorted locally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You can then merge sorted Map results into one sorted result in linear time (merge sort)</a:t>
            </a:r>
          </a:p>
        </p:txBody>
      </p:sp>
      <p:pic>
        <p:nvPicPr>
          <p:cNvPr id="7" name="Picture 1" descr="page225image2598407232">
            <a:extLst>
              <a:ext uri="{FF2B5EF4-FFF2-40B4-BE49-F238E27FC236}">
                <a16:creationId xmlns:a16="http://schemas.microsoft.com/office/drawing/2014/main" id="{0489E30B-8C6B-EF4D-B983-449DD78F99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33" r="880"/>
          <a:stretch/>
        </p:blipFill>
        <p:spPr bwMode="auto">
          <a:xfrm>
            <a:off x="2013992" y="901576"/>
            <a:ext cx="8474496" cy="339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55F853C-4ECD-CE4D-9023-0D67EEF462E7}"/>
              </a:ext>
            </a:extLst>
          </p:cNvPr>
          <p:cNvSpPr/>
          <p:nvPr/>
        </p:nvSpPr>
        <p:spPr>
          <a:xfrm>
            <a:off x="418964" y="6322530"/>
            <a:ext cx="300114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4"/>
              </a:rPr>
              <a:t>http://grut-computing.com/HadoopBook.pdf</a:t>
            </a:r>
            <a:endParaRPr lang="en-US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C0C318-EAB6-A64B-BD14-AC6B1F03D472}"/>
              </a:ext>
            </a:extLst>
          </p:cNvPr>
          <p:cNvSpPr txBox="1"/>
          <p:nvPr/>
        </p:nvSpPr>
        <p:spPr>
          <a:xfrm>
            <a:off x="4295800" y="2924945"/>
            <a:ext cx="1168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hash: 0, 1,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ED5A27-B7FD-974A-8734-B03AC017897B}"/>
              </a:ext>
            </a:extLst>
          </p:cNvPr>
          <p:cNvSpPr txBox="1"/>
          <p:nvPr/>
        </p:nvSpPr>
        <p:spPr>
          <a:xfrm>
            <a:off x="3537084" y="1280089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100MB</a:t>
            </a:r>
          </a:p>
        </p:txBody>
      </p:sp>
    </p:spTree>
    <p:extLst>
      <p:ext uri="{BB962C8B-B14F-4D97-AF65-F5344CB8AC3E}">
        <p14:creationId xmlns:p14="http://schemas.microsoft.com/office/powerpoint/2010/main" val="538788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52FF1-2CAC-D643-95EC-62833180A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Accelerated shuffle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9F5437-08E7-1849-B8E1-D37F108C294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19536" y="4725145"/>
            <a:ext cx="8640960" cy="172819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Map results can be sorted locally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You can then merge sorted Map results into one sorted result in linear time (merge sort)</a:t>
            </a:r>
          </a:p>
        </p:txBody>
      </p:sp>
      <p:pic>
        <p:nvPicPr>
          <p:cNvPr id="7" name="Picture 1" descr="page225image2598407232">
            <a:extLst>
              <a:ext uri="{FF2B5EF4-FFF2-40B4-BE49-F238E27FC236}">
                <a16:creationId xmlns:a16="http://schemas.microsoft.com/office/drawing/2014/main" id="{0489E30B-8C6B-EF4D-B983-449DD78F99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33" r="880"/>
          <a:stretch/>
        </p:blipFill>
        <p:spPr bwMode="auto">
          <a:xfrm>
            <a:off x="2013992" y="901576"/>
            <a:ext cx="8474496" cy="3391520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C0C318-EAB6-A64B-BD14-AC6B1F03D472}"/>
              </a:ext>
            </a:extLst>
          </p:cNvPr>
          <p:cNvSpPr txBox="1"/>
          <p:nvPr/>
        </p:nvSpPr>
        <p:spPr>
          <a:xfrm>
            <a:off x="4295800" y="2924945"/>
            <a:ext cx="1168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hash: 0, 1,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CCEF03-1E1E-1345-8F19-C89CC9DFAB03}"/>
              </a:ext>
            </a:extLst>
          </p:cNvPr>
          <p:cNvSpPr/>
          <p:nvPr/>
        </p:nvSpPr>
        <p:spPr>
          <a:xfrm>
            <a:off x="4583832" y="2346523"/>
            <a:ext cx="216024" cy="21602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895CEE-7A72-E049-A8FC-04DE48CC3759}"/>
              </a:ext>
            </a:extLst>
          </p:cNvPr>
          <p:cNvSpPr/>
          <p:nvPr/>
        </p:nvSpPr>
        <p:spPr>
          <a:xfrm>
            <a:off x="4580657" y="1500659"/>
            <a:ext cx="144016" cy="21602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E9CB04-DDB5-5544-AD25-9BD37670ACDC}"/>
              </a:ext>
            </a:extLst>
          </p:cNvPr>
          <p:cNvSpPr/>
          <p:nvPr/>
        </p:nvSpPr>
        <p:spPr>
          <a:xfrm>
            <a:off x="4580657" y="1933873"/>
            <a:ext cx="72008" cy="21602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71EEC2-C409-9B4C-8A69-22053690252B}"/>
              </a:ext>
            </a:extLst>
          </p:cNvPr>
          <p:cNvSpPr txBox="1"/>
          <p:nvPr/>
        </p:nvSpPr>
        <p:spPr>
          <a:xfrm>
            <a:off x="3537084" y="1280089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100MB</a:t>
            </a:r>
          </a:p>
        </p:txBody>
      </p:sp>
    </p:spTree>
    <p:extLst>
      <p:ext uri="{BB962C8B-B14F-4D97-AF65-F5344CB8AC3E}">
        <p14:creationId xmlns:p14="http://schemas.microsoft.com/office/powerpoint/2010/main" val="26309743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52FF1-2CAC-D643-95EC-62833180A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Accelerated shuffle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9F5437-08E7-1849-B8E1-D37F108C294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19536" y="4725145"/>
            <a:ext cx="8640960" cy="172819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Map results can be sorted locally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You can then merge sorted Map results into one sorted result in linear time (merge sort)</a:t>
            </a:r>
          </a:p>
        </p:txBody>
      </p:sp>
      <p:pic>
        <p:nvPicPr>
          <p:cNvPr id="7" name="Picture 1" descr="page225image2598407232">
            <a:extLst>
              <a:ext uri="{FF2B5EF4-FFF2-40B4-BE49-F238E27FC236}">
                <a16:creationId xmlns:a16="http://schemas.microsoft.com/office/drawing/2014/main" id="{0489E30B-8C6B-EF4D-B983-449DD78F99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33" r="880"/>
          <a:stretch/>
        </p:blipFill>
        <p:spPr bwMode="auto">
          <a:xfrm>
            <a:off x="2013992" y="901576"/>
            <a:ext cx="8474496" cy="3391520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C0C318-EAB6-A64B-BD14-AC6B1F03D472}"/>
              </a:ext>
            </a:extLst>
          </p:cNvPr>
          <p:cNvSpPr txBox="1"/>
          <p:nvPr/>
        </p:nvSpPr>
        <p:spPr>
          <a:xfrm>
            <a:off x="4295800" y="2924945"/>
            <a:ext cx="1168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hash: 0, 1,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CCEF03-1E1E-1345-8F19-C89CC9DFAB03}"/>
              </a:ext>
            </a:extLst>
          </p:cNvPr>
          <p:cNvSpPr/>
          <p:nvPr/>
        </p:nvSpPr>
        <p:spPr>
          <a:xfrm>
            <a:off x="4583832" y="2346523"/>
            <a:ext cx="216024" cy="21602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B6C110-C0AE-1347-9D9A-1E6F109E6155}"/>
              </a:ext>
            </a:extLst>
          </p:cNvPr>
          <p:cNvSpPr/>
          <p:nvPr/>
        </p:nvSpPr>
        <p:spPr>
          <a:xfrm>
            <a:off x="5280707" y="1938709"/>
            <a:ext cx="426257" cy="21602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CDB33B-8AE3-5C4F-AC15-0C6A8EEE47F7}"/>
              </a:ext>
            </a:extLst>
          </p:cNvPr>
          <p:cNvSpPr/>
          <p:nvPr/>
        </p:nvSpPr>
        <p:spPr>
          <a:xfrm>
            <a:off x="4580657" y="1500659"/>
            <a:ext cx="144016" cy="21602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44B179-14A5-124C-9A6C-0C589C0C0201}"/>
              </a:ext>
            </a:extLst>
          </p:cNvPr>
          <p:cNvSpPr/>
          <p:nvPr/>
        </p:nvSpPr>
        <p:spPr>
          <a:xfrm>
            <a:off x="4580657" y="1933873"/>
            <a:ext cx="72008" cy="21602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14576C-1AE1-C448-90EC-247135B2F9C5}"/>
              </a:ext>
            </a:extLst>
          </p:cNvPr>
          <p:cNvSpPr txBox="1"/>
          <p:nvPr/>
        </p:nvSpPr>
        <p:spPr>
          <a:xfrm>
            <a:off x="3537084" y="1280089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100MB</a:t>
            </a:r>
          </a:p>
        </p:txBody>
      </p:sp>
    </p:spTree>
    <p:extLst>
      <p:ext uri="{BB962C8B-B14F-4D97-AF65-F5344CB8AC3E}">
        <p14:creationId xmlns:p14="http://schemas.microsoft.com/office/powerpoint/2010/main" val="9360851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71EA7-AC62-A742-950B-215BC108D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HDFS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EF9BA9-345E-7F44-AD5F-99E03A48F820}"/>
              </a:ext>
            </a:extLst>
          </p:cNvPr>
          <p:cNvSpPr/>
          <p:nvPr/>
        </p:nvSpPr>
        <p:spPr>
          <a:xfrm>
            <a:off x="2495600" y="692696"/>
            <a:ext cx="2016224" cy="7920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Block in HDFS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C22B6D-A194-5B45-A552-5402583012B6}"/>
              </a:ext>
            </a:extLst>
          </p:cNvPr>
          <p:cNvSpPr/>
          <p:nvPr/>
        </p:nvSpPr>
        <p:spPr>
          <a:xfrm>
            <a:off x="5231904" y="692696"/>
            <a:ext cx="2016224" cy="7920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Block in HDFS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76CB58-7AEE-224D-9E10-A71768E90EE9}"/>
              </a:ext>
            </a:extLst>
          </p:cNvPr>
          <p:cNvSpPr/>
          <p:nvPr/>
        </p:nvSpPr>
        <p:spPr>
          <a:xfrm>
            <a:off x="7824192" y="692696"/>
            <a:ext cx="2016224" cy="7920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Block in HDFS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365071-4CA4-8C4A-B6E3-FC7FF7C301C0}"/>
              </a:ext>
            </a:extLst>
          </p:cNvPr>
          <p:cNvSpPr/>
          <p:nvPr/>
        </p:nvSpPr>
        <p:spPr>
          <a:xfrm>
            <a:off x="2495600" y="1700808"/>
            <a:ext cx="2016224" cy="136815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key: value</a:t>
            </a:r>
          </a:p>
          <a:p>
            <a:pPr algn="ctr"/>
            <a:r>
              <a:rPr lang="en-US" sz="2200" dirty="0"/>
              <a:t>key: value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8E6702-3A4C-FC4D-8937-AA11242E7AA1}"/>
              </a:ext>
            </a:extLst>
          </p:cNvPr>
          <p:cNvSpPr/>
          <p:nvPr/>
        </p:nvSpPr>
        <p:spPr>
          <a:xfrm>
            <a:off x="5231904" y="1700808"/>
            <a:ext cx="2016224" cy="136815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key: value</a:t>
            </a:r>
          </a:p>
          <a:p>
            <a:pPr algn="ctr"/>
            <a:r>
              <a:rPr lang="en-US" sz="2200" dirty="0"/>
              <a:t>key: value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2DD03A-D25A-7C41-AF6E-05AA5C10DF87}"/>
              </a:ext>
            </a:extLst>
          </p:cNvPr>
          <p:cNvSpPr/>
          <p:nvPr/>
        </p:nvSpPr>
        <p:spPr>
          <a:xfrm>
            <a:off x="7824192" y="1700808"/>
            <a:ext cx="2016224" cy="136815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key: value</a:t>
            </a:r>
          </a:p>
          <a:p>
            <a:pPr algn="ctr"/>
            <a:r>
              <a:rPr lang="en-US" sz="2200" dirty="0"/>
              <a:t>key: value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14328ED-3C11-874B-B41F-C4259951176A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>
            <a:off x="3503712" y="1484784"/>
            <a:ext cx="0" cy="21602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8BCFB7A-15ED-D741-8C1C-2E941B6F085A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>
            <a:off x="6240016" y="1484784"/>
            <a:ext cx="0" cy="21602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53A3FE8-AAB5-5F4C-9979-ACABD322CABA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8832304" y="1484784"/>
            <a:ext cx="0" cy="21602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22467FD-79B5-0E44-BC0C-AB328D4D34DC}"/>
              </a:ext>
            </a:extLst>
          </p:cNvPr>
          <p:cNvSpPr/>
          <p:nvPr/>
        </p:nvSpPr>
        <p:spPr>
          <a:xfrm>
            <a:off x="3863752" y="3531304"/>
            <a:ext cx="2016224" cy="136815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key: value</a:t>
            </a:r>
          </a:p>
          <a:p>
            <a:pPr algn="ctr"/>
            <a:r>
              <a:rPr lang="en-US" sz="2200" dirty="0"/>
              <a:t>key: value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6A93AA2-4C75-ED43-AF96-75357EFF2BFC}"/>
              </a:ext>
            </a:extLst>
          </p:cNvPr>
          <p:cNvSpPr/>
          <p:nvPr/>
        </p:nvSpPr>
        <p:spPr>
          <a:xfrm>
            <a:off x="6600056" y="3518768"/>
            <a:ext cx="2016224" cy="16384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key: value</a:t>
            </a:r>
          </a:p>
          <a:p>
            <a:pPr algn="ctr"/>
            <a:r>
              <a:rPr lang="en-US" sz="2200" dirty="0"/>
              <a:t>key: value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C510A5-BBC9-1E41-8877-FE3A24B001B0}"/>
              </a:ext>
            </a:extLst>
          </p:cNvPr>
          <p:cNvCxnSpPr>
            <a:stCxn id="13" idx="2"/>
            <a:endCxn id="20" idx="0"/>
          </p:cNvCxnSpPr>
          <p:nvPr/>
        </p:nvCxnSpPr>
        <p:spPr>
          <a:xfrm>
            <a:off x="3503712" y="3068960"/>
            <a:ext cx="1368152" cy="46234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9E2611-DDAC-A345-B2B6-CE239499B20D}"/>
              </a:ext>
            </a:extLst>
          </p:cNvPr>
          <p:cNvCxnSpPr>
            <a:stCxn id="14" idx="2"/>
            <a:endCxn id="20" idx="0"/>
          </p:cNvCxnSpPr>
          <p:nvPr/>
        </p:nvCxnSpPr>
        <p:spPr>
          <a:xfrm flipH="1">
            <a:off x="4871864" y="3068960"/>
            <a:ext cx="1368152" cy="46234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51BFBE-3ADC-D44B-9DB1-61FEA3EB78EF}"/>
              </a:ext>
            </a:extLst>
          </p:cNvPr>
          <p:cNvCxnSpPr>
            <a:stCxn id="15" idx="2"/>
            <a:endCxn id="20" idx="0"/>
          </p:cNvCxnSpPr>
          <p:nvPr/>
        </p:nvCxnSpPr>
        <p:spPr>
          <a:xfrm flipH="1">
            <a:off x="4871864" y="3068960"/>
            <a:ext cx="3960440" cy="46234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CCD82F-621F-8E4D-96E9-7979C5898713}"/>
              </a:ext>
            </a:extLst>
          </p:cNvPr>
          <p:cNvCxnSpPr>
            <a:cxnSpLocks/>
            <a:stCxn id="13" idx="2"/>
            <a:endCxn id="21" idx="0"/>
          </p:cNvCxnSpPr>
          <p:nvPr/>
        </p:nvCxnSpPr>
        <p:spPr>
          <a:xfrm>
            <a:off x="3503712" y="3068960"/>
            <a:ext cx="4104456" cy="44980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3386043-0591-D740-BBB8-6C6C14F88BAB}"/>
              </a:ext>
            </a:extLst>
          </p:cNvPr>
          <p:cNvCxnSpPr>
            <a:cxnSpLocks/>
            <a:stCxn id="14" idx="2"/>
            <a:endCxn id="21" idx="0"/>
          </p:cNvCxnSpPr>
          <p:nvPr/>
        </p:nvCxnSpPr>
        <p:spPr>
          <a:xfrm>
            <a:off x="6240016" y="3068960"/>
            <a:ext cx="1368152" cy="44980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E11FE3B-918A-BE4C-BBF7-D612FB44B9A1}"/>
              </a:ext>
            </a:extLst>
          </p:cNvPr>
          <p:cNvSpPr/>
          <p:nvPr/>
        </p:nvSpPr>
        <p:spPr>
          <a:xfrm>
            <a:off x="3863752" y="5373216"/>
            <a:ext cx="2016224" cy="68978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Block in HDFS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2C6F4F-633F-8F42-B701-2C68B3B0D3F0}"/>
              </a:ext>
            </a:extLst>
          </p:cNvPr>
          <p:cNvSpPr/>
          <p:nvPr/>
        </p:nvSpPr>
        <p:spPr>
          <a:xfrm>
            <a:off x="6600056" y="5373216"/>
            <a:ext cx="2016224" cy="101256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Block in HDFS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722E479-927A-EE49-9513-8702B80BFE2E}"/>
              </a:ext>
            </a:extLst>
          </p:cNvPr>
          <p:cNvCxnSpPr>
            <a:stCxn id="20" idx="2"/>
            <a:endCxn id="23" idx="0"/>
          </p:cNvCxnSpPr>
          <p:nvPr/>
        </p:nvCxnSpPr>
        <p:spPr>
          <a:xfrm>
            <a:off x="4871864" y="4899456"/>
            <a:ext cx="0" cy="47376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E2DBAF2-3EB7-4544-BBFB-0A61F15D30FD}"/>
              </a:ext>
            </a:extLst>
          </p:cNvPr>
          <p:cNvCxnSpPr>
            <a:stCxn id="21" idx="2"/>
            <a:endCxn id="26" idx="0"/>
          </p:cNvCxnSpPr>
          <p:nvPr/>
        </p:nvCxnSpPr>
        <p:spPr>
          <a:xfrm>
            <a:off x="7608168" y="5157192"/>
            <a:ext cx="0" cy="21602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7DD75D7-C4A9-3440-A58C-DE1F22D4D359}"/>
              </a:ext>
            </a:extLst>
          </p:cNvPr>
          <p:cNvSpPr txBox="1"/>
          <p:nvPr/>
        </p:nvSpPr>
        <p:spPr>
          <a:xfrm rot="16200000">
            <a:off x="1619814" y="4023966"/>
            <a:ext cx="1223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Shuffle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B5AC44-8EB3-004B-81B7-1B159A107740}"/>
              </a:ext>
            </a:extLst>
          </p:cNvPr>
          <p:cNvSpPr txBox="1"/>
          <p:nvPr/>
        </p:nvSpPr>
        <p:spPr>
          <a:xfrm rot="16200000">
            <a:off x="1580425" y="5487276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Reduce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F3628A-19E2-944E-9257-50F0FB2E40A3}"/>
              </a:ext>
            </a:extLst>
          </p:cNvPr>
          <p:cNvSpPr txBox="1"/>
          <p:nvPr/>
        </p:nvSpPr>
        <p:spPr>
          <a:xfrm rot="16200000">
            <a:off x="1828891" y="215405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Map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AF4B15-D3B8-1942-978A-FFBA86C5CE17}"/>
              </a:ext>
            </a:extLst>
          </p:cNvPr>
          <p:cNvSpPr txBox="1"/>
          <p:nvPr/>
        </p:nvSpPr>
        <p:spPr>
          <a:xfrm rot="16200000">
            <a:off x="2520140" y="4023965"/>
            <a:ext cx="2058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hash(key) = 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DD90F8-FD6F-DB49-A681-104C1B2EEDC7}"/>
              </a:ext>
            </a:extLst>
          </p:cNvPr>
          <p:cNvSpPr txBox="1"/>
          <p:nvPr/>
        </p:nvSpPr>
        <p:spPr>
          <a:xfrm rot="16200000">
            <a:off x="7844118" y="3984548"/>
            <a:ext cx="2058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hash(key) = 1</a:t>
            </a:r>
          </a:p>
        </p:txBody>
      </p:sp>
    </p:spTree>
    <p:extLst>
      <p:ext uri="{BB962C8B-B14F-4D97-AF65-F5344CB8AC3E}">
        <p14:creationId xmlns:p14="http://schemas.microsoft.com/office/powerpoint/2010/main" val="9822401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4B870-6855-9F48-8189-7FC1DC41B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FF6BC-F826-5243-9986-BFB63EB0183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you lose a mapper, you can restart the task only for its blocks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When you lose a reducer, you re-collect data from all mappers only for its hash value</a:t>
            </a:r>
          </a:p>
        </p:txBody>
      </p:sp>
    </p:spTree>
    <p:extLst>
      <p:ext uri="{BB962C8B-B14F-4D97-AF65-F5344CB8AC3E}">
        <p14:creationId xmlns:p14="http://schemas.microsoft.com/office/powerpoint/2010/main" val="2238656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A8D90-412C-674E-A3AB-922FF5E59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Working with YARN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0AC619-E1AF-034F-A2D6-D2C2C46F2D4D}"/>
              </a:ext>
            </a:extLst>
          </p:cNvPr>
          <p:cNvSpPr/>
          <p:nvPr/>
        </p:nvSpPr>
        <p:spPr>
          <a:xfrm>
            <a:off x="2783632" y="1814347"/>
            <a:ext cx="2016224" cy="6206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YARN client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A2C7CD-1C52-5747-9A8A-0C156104A03B}"/>
              </a:ext>
            </a:extLst>
          </p:cNvPr>
          <p:cNvSpPr/>
          <p:nvPr/>
        </p:nvSpPr>
        <p:spPr>
          <a:xfrm>
            <a:off x="6960096" y="1814347"/>
            <a:ext cx="2592288" cy="6206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Resource Manager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5F5F5C-F36B-CD4A-A5DA-32702DA62BE5}"/>
              </a:ext>
            </a:extLst>
          </p:cNvPr>
          <p:cNvSpPr/>
          <p:nvPr/>
        </p:nvSpPr>
        <p:spPr>
          <a:xfrm>
            <a:off x="2783632" y="3946294"/>
            <a:ext cx="2592288" cy="6206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Node Manager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D71A0D-405D-D04E-92E6-618D05332434}"/>
              </a:ext>
            </a:extLst>
          </p:cNvPr>
          <p:cNvSpPr/>
          <p:nvPr/>
        </p:nvSpPr>
        <p:spPr>
          <a:xfrm>
            <a:off x="6960096" y="3946294"/>
            <a:ext cx="2592288" cy="6206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Node Manager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5C71CEA-6927-5440-BC5F-35EB316CEEFE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4799856" y="2124690"/>
            <a:ext cx="2160240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339B5F9-B3D5-2241-B090-524F52092DE0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8256240" y="2435033"/>
            <a:ext cx="0" cy="151126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88CFB99-0E11-F74B-B50B-C624E0DEBB4E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H="1">
            <a:off x="5375920" y="4256637"/>
            <a:ext cx="158417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3665A25-CF28-E448-AAE3-23EDB64CE05B}"/>
              </a:ext>
            </a:extLst>
          </p:cNvPr>
          <p:cNvSpPr txBox="1"/>
          <p:nvPr/>
        </p:nvSpPr>
        <p:spPr>
          <a:xfrm>
            <a:off x="4261408" y="1332717"/>
            <a:ext cx="32371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create</a:t>
            </a:r>
            <a:br>
              <a:rPr lang="en-US" sz="2000" dirty="0"/>
            </a:br>
            <a:r>
              <a:rPr lang="en-US" sz="2000" dirty="0"/>
              <a:t>application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86C867-B57A-8E48-BCB4-2BC01B3D011D}"/>
              </a:ext>
            </a:extLst>
          </p:cNvPr>
          <p:cNvSpPr txBox="1"/>
          <p:nvPr/>
        </p:nvSpPr>
        <p:spPr>
          <a:xfrm>
            <a:off x="7498545" y="2682832"/>
            <a:ext cx="32371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run </a:t>
            </a:r>
            <a:br>
              <a:rPr lang="en-US" sz="2000" dirty="0"/>
            </a:br>
            <a:r>
              <a:rPr lang="en-US" sz="2000" dirty="0"/>
              <a:t>Application </a:t>
            </a:r>
            <a:br>
              <a:rPr lang="en-US" sz="2000" dirty="0"/>
            </a:br>
            <a:r>
              <a:rPr lang="en-US" sz="2000" dirty="0"/>
              <a:t>Master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0684809-6039-C549-80C4-5A91C74E4DB1}"/>
              </a:ext>
            </a:extLst>
          </p:cNvPr>
          <p:cNvSpPr txBox="1"/>
          <p:nvPr/>
        </p:nvSpPr>
        <p:spPr>
          <a:xfrm>
            <a:off x="4549440" y="4412326"/>
            <a:ext cx="32371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run </a:t>
            </a:r>
            <a:br>
              <a:rPr lang="en-US" sz="2000" dirty="0"/>
            </a:br>
            <a:r>
              <a:rPr lang="en-US" sz="2000" dirty="0"/>
              <a:t>other containers</a:t>
            </a:r>
            <a:br>
              <a:rPr lang="en-US" sz="2000" dirty="0"/>
            </a:br>
            <a:r>
              <a:rPr lang="en-US" sz="2000" dirty="0"/>
              <a:t>(e.g. mapper)</a:t>
            </a:r>
          </a:p>
        </p:txBody>
      </p:sp>
    </p:spTree>
    <p:extLst>
      <p:ext uri="{BB962C8B-B14F-4D97-AF65-F5344CB8AC3E}">
        <p14:creationId xmlns:p14="http://schemas.microsoft.com/office/powerpoint/2010/main" val="626782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C278B-69F3-274F-933C-99FB139F6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E7CDE-11B6-FE45-82E8-45A50074101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Collected data helps companies improve their services for the user: </a:t>
            </a:r>
            <a:br>
              <a:rPr lang="en-US" dirty="0"/>
            </a:br>
            <a:r>
              <a:rPr lang="en-US" b="1" dirty="0"/>
              <a:t>personally </a:t>
            </a:r>
            <a:r>
              <a:rPr lang="en-US" dirty="0"/>
              <a:t>recommend movies, music, products, other users, etc.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45FE99-4A6D-7D4E-BB5E-C323E7524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808" y="2060848"/>
            <a:ext cx="7266384" cy="363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0130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691BF-E839-844B-A249-4AD13F137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YARN scheduling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44974A-26A2-1E45-84DD-D2F0DA7CA1FA}"/>
              </a:ext>
            </a:extLst>
          </p:cNvPr>
          <p:cNvGrpSpPr/>
          <p:nvPr/>
        </p:nvGrpSpPr>
        <p:grpSpPr>
          <a:xfrm>
            <a:off x="962720" y="1880828"/>
            <a:ext cx="10266560" cy="3096344"/>
            <a:chOff x="479697" y="1909685"/>
            <a:chExt cx="11144233" cy="3361046"/>
          </a:xfrm>
        </p:grpSpPr>
        <p:pic>
          <p:nvPicPr>
            <p:cNvPr id="9" name="Picture 1" descr="page115image1721263312">
              <a:extLst>
                <a:ext uri="{FF2B5EF4-FFF2-40B4-BE49-F238E27FC236}">
                  <a16:creationId xmlns:a16="http://schemas.microsoft.com/office/drawing/2014/main" id="{E9AF872D-1875-D04F-ADA7-4F1834B799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260" b="67592"/>
            <a:stretch/>
          </p:blipFill>
          <p:spPr bwMode="auto">
            <a:xfrm>
              <a:off x="479697" y="2050611"/>
              <a:ext cx="3675649" cy="3079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" descr="page115image1721263312">
              <a:extLst>
                <a:ext uri="{FF2B5EF4-FFF2-40B4-BE49-F238E27FC236}">
                  <a16:creationId xmlns:a16="http://schemas.microsoft.com/office/drawing/2014/main" id="{A9EBD905-0528-E649-A599-7650ADFB41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876"/>
            <a:stretch/>
          </p:blipFill>
          <p:spPr bwMode="auto">
            <a:xfrm>
              <a:off x="7966553" y="2100461"/>
              <a:ext cx="3657377" cy="2979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" descr="page115image1721263312">
              <a:extLst>
                <a:ext uri="{FF2B5EF4-FFF2-40B4-BE49-F238E27FC236}">
                  <a16:creationId xmlns:a16="http://schemas.microsoft.com/office/drawing/2014/main" id="{05A853AE-98CC-BA43-95E3-F05ADF11EB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32409" r="-82" b="31372"/>
            <a:stretch/>
          </p:blipFill>
          <p:spPr bwMode="auto">
            <a:xfrm>
              <a:off x="4286870" y="1909685"/>
              <a:ext cx="3548160" cy="3361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543011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889F2-C48E-1842-8244-585B914DD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problem example</a:t>
            </a:r>
          </a:p>
        </p:txBody>
      </p:sp>
    </p:spTree>
    <p:extLst>
      <p:ext uri="{BB962C8B-B14F-4D97-AF65-F5344CB8AC3E}">
        <p14:creationId xmlns:p14="http://schemas.microsoft.com/office/powerpoint/2010/main" val="21010125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D25E1-C91D-9447-A750-6DFD07153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MapReduce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34451-3A9D-D146-9B31-8FAF06E2AEF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Map: (K1, V1)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List(K2, V2)</a:t>
            </a:r>
          </a:p>
          <a:p>
            <a:r>
              <a:rPr lang="en-US" dirty="0"/>
              <a:t>Reduce: (K2, List(V2)) 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List(K3, V3)</a:t>
            </a:r>
          </a:p>
          <a:p>
            <a:endParaRPr lang="en-US" dirty="0"/>
          </a:p>
          <a:p>
            <a:r>
              <a:rPr lang="en-US" dirty="0"/>
              <a:t>Let’s collect listening logs on Spotify.</a:t>
            </a:r>
            <a:br>
              <a:rPr lang="en-US" dirty="0"/>
            </a:br>
            <a:r>
              <a:rPr lang="en-US" b="1" dirty="0"/>
              <a:t>We want to find the most popular track in each album.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C40663-0358-6B47-8626-9BD9402A1744}"/>
              </a:ext>
            </a:extLst>
          </p:cNvPr>
          <p:cNvPicPr/>
          <p:nvPr/>
        </p:nvPicPr>
        <p:blipFill rotWithShape="1">
          <a:blip r:embed="rId3"/>
          <a:srcRect l="3924" t="29847" r="55976" b="17203"/>
          <a:stretch/>
        </p:blipFill>
        <p:spPr bwMode="auto">
          <a:xfrm>
            <a:off x="6888088" y="476672"/>
            <a:ext cx="3222380" cy="13233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630584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D25E1-C91D-9447-A750-6DFD07153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MapReduce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34451-3A9D-D146-9B31-8FAF06E2AEF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Map: (K1, V1)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List(K2, V2)</a:t>
            </a:r>
          </a:p>
          <a:p>
            <a:r>
              <a:rPr lang="en-US" dirty="0"/>
              <a:t>Reduce: (K2, List(V2)) 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List(K3, V3)</a:t>
            </a:r>
          </a:p>
          <a:p>
            <a:endParaRPr lang="en-US" dirty="0"/>
          </a:p>
          <a:p>
            <a:r>
              <a:rPr lang="en-US" dirty="0"/>
              <a:t>Let’s collect listening logs on Spotify.</a:t>
            </a:r>
            <a:br>
              <a:rPr lang="en-US" dirty="0"/>
            </a:br>
            <a:r>
              <a:rPr lang="en-US" b="1" dirty="0"/>
              <a:t>We want to find the most popular track in each album.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C40663-0358-6B47-8626-9BD9402A1744}"/>
              </a:ext>
            </a:extLst>
          </p:cNvPr>
          <p:cNvPicPr/>
          <p:nvPr/>
        </p:nvPicPr>
        <p:blipFill rotWithShape="1">
          <a:blip r:embed="rId3"/>
          <a:srcRect l="3924" t="29847" r="55976" b="17203"/>
          <a:stretch/>
        </p:blipFill>
        <p:spPr bwMode="auto">
          <a:xfrm>
            <a:off x="6888088" y="476672"/>
            <a:ext cx="3222380" cy="13233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468314-4AF9-3141-B5DE-4F426050D87D}"/>
              </a:ext>
            </a:extLst>
          </p:cNvPr>
          <p:cNvSpPr/>
          <p:nvPr/>
        </p:nvSpPr>
        <p:spPr>
          <a:xfrm>
            <a:off x="1955540" y="3429000"/>
            <a:ext cx="82809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cs typeface="Arial Narrow" panose="020B0604020202020204" pitchFamily="34" charset="0"/>
              </a:rPr>
              <a:t>M: #, (user, track, album) </a:t>
            </a:r>
            <a:r>
              <a:rPr lang="en-US" sz="2800" dirty="0">
                <a:cs typeface="Arial Narrow" panose="020B0604020202020204" pitchFamily="34" charset="0"/>
                <a:sym typeface="Wingdings" pitchFamily="2" charset="2"/>
              </a:rPr>
              <a:t> </a:t>
            </a:r>
            <a:r>
              <a:rPr lang="en-US" sz="2800" b="1" dirty="0">
                <a:cs typeface="Arial Narrow" panose="020B0604020202020204" pitchFamily="34" charset="0"/>
                <a:sym typeface="Wingdings" pitchFamily="2" charset="2"/>
              </a:rPr>
              <a:t>(album, track)</a:t>
            </a:r>
            <a:r>
              <a:rPr lang="en-US" sz="2800" dirty="0">
                <a:cs typeface="Arial Narrow" panose="020B0604020202020204" pitchFamily="34" charset="0"/>
                <a:sym typeface="Wingdings" pitchFamily="2" charset="2"/>
              </a:rPr>
              <a:t>, 1</a:t>
            </a:r>
            <a:br>
              <a:rPr lang="en-US" sz="2800" dirty="0">
                <a:cs typeface="Arial Narrow" panose="020B0604020202020204" pitchFamily="34" charset="0"/>
                <a:sym typeface="Wingdings" pitchFamily="2" charset="2"/>
              </a:rPr>
            </a:br>
            <a:r>
              <a:rPr lang="en-US" sz="2800" dirty="0">
                <a:cs typeface="Arial Narrow" panose="020B0604020202020204" pitchFamily="34" charset="0"/>
                <a:sym typeface="Wingdings" pitchFamily="2" charset="2"/>
              </a:rPr>
              <a:t>R: </a:t>
            </a:r>
            <a:r>
              <a:rPr lang="en-US" sz="2800" b="1" dirty="0">
                <a:cs typeface="Arial Narrow" panose="020B0604020202020204" pitchFamily="34" charset="0"/>
                <a:sym typeface="Wingdings" pitchFamily="2" charset="2"/>
              </a:rPr>
              <a:t>(album, track)</a:t>
            </a:r>
            <a:r>
              <a:rPr lang="en-US" sz="2800" dirty="0">
                <a:cs typeface="Arial Narrow" panose="020B0604020202020204" pitchFamily="34" charset="0"/>
                <a:sym typeface="Wingdings" pitchFamily="2" charset="2"/>
              </a:rPr>
              <a:t>, (1,1,...)  (album, track), count</a:t>
            </a:r>
          </a:p>
        </p:txBody>
      </p:sp>
    </p:spTree>
    <p:extLst>
      <p:ext uri="{BB962C8B-B14F-4D97-AF65-F5344CB8AC3E}">
        <p14:creationId xmlns:p14="http://schemas.microsoft.com/office/powerpoint/2010/main" val="36421837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D25E1-C91D-9447-A750-6DFD07153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MapReduce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34451-3A9D-D146-9B31-8FAF06E2AEF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Map: (K1, V1)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List(K2, V2)</a:t>
            </a:r>
          </a:p>
          <a:p>
            <a:r>
              <a:rPr lang="en-US" dirty="0"/>
              <a:t>Reduce: (K2, List(V2)) 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List(K3, V3)</a:t>
            </a:r>
          </a:p>
          <a:p>
            <a:endParaRPr lang="en-US" dirty="0"/>
          </a:p>
          <a:p>
            <a:r>
              <a:rPr lang="en-US" dirty="0"/>
              <a:t>Let’s collect listening logs on Spotify.</a:t>
            </a:r>
            <a:br>
              <a:rPr lang="en-US" dirty="0"/>
            </a:br>
            <a:r>
              <a:rPr lang="en-US" b="1" dirty="0"/>
              <a:t>We want to find the most popular track in each album.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C40663-0358-6B47-8626-9BD9402A1744}"/>
              </a:ext>
            </a:extLst>
          </p:cNvPr>
          <p:cNvPicPr/>
          <p:nvPr/>
        </p:nvPicPr>
        <p:blipFill rotWithShape="1">
          <a:blip r:embed="rId3"/>
          <a:srcRect l="3924" t="29847" r="55976" b="17203"/>
          <a:stretch/>
        </p:blipFill>
        <p:spPr bwMode="auto">
          <a:xfrm>
            <a:off x="6888088" y="476672"/>
            <a:ext cx="3222380" cy="13233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8A69671-A063-A548-9D9F-A0EB4063CF86}"/>
              </a:ext>
            </a:extLst>
          </p:cNvPr>
          <p:cNvSpPr/>
          <p:nvPr/>
        </p:nvSpPr>
        <p:spPr>
          <a:xfrm>
            <a:off x="1955540" y="3429000"/>
            <a:ext cx="828092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cs typeface="Arial Narrow" panose="020B0604020202020204" pitchFamily="34" charset="0"/>
              </a:rPr>
              <a:t>M: #, (user, track, album) </a:t>
            </a:r>
            <a:r>
              <a:rPr lang="en-US" sz="2800" dirty="0">
                <a:cs typeface="Arial Narrow" panose="020B0604020202020204" pitchFamily="34" charset="0"/>
                <a:sym typeface="Wingdings" pitchFamily="2" charset="2"/>
              </a:rPr>
              <a:t> </a:t>
            </a:r>
            <a:r>
              <a:rPr lang="en-US" sz="2800" b="1" dirty="0">
                <a:cs typeface="Arial Narrow" panose="020B0604020202020204" pitchFamily="34" charset="0"/>
                <a:sym typeface="Wingdings" pitchFamily="2" charset="2"/>
              </a:rPr>
              <a:t>(album, track)</a:t>
            </a:r>
            <a:r>
              <a:rPr lang="en-US" sz="2800" dirty="0">
                <a:cs typeface="Arial Narrow" panose="020B0604020202020204" pitchFamily="34" charset="0"/>
                <a:sym typeface="Wingdings" pitchFamily="2" charset="2"/>
              </a:rPr>
              <a:t>, 1</a:t>
            </a:r>
            <a:br>
              <a:rPr lang="en-US" sz="2800" dirty="0">
                <a:cs typeface="Arial Narrow" panose="020B0604020202020204" pitchFamily="34" charset="0"/>
                <a:sym typeface="Wingdings" pitchFamily="2" charset="2"/>
              </a:rPr>
            </a:br>
            <a:r>
              <a:rPr lang="en-US" sz="2800" dirty="0">
                <a:cs typeface="Arial Narrow" panose="020B0604020202020204" pitchFamily="34" charset="0"/>
                <a:sym typeface="Wingdings" pitchFamily="2" charset="2"/>
              </a:rPr>
              <a:t>R: </a:t>
            </a:r>
            <a:r>
              <a:rPr lang="en-US" sz="2800" b="1" dirty="0">
                <a:cs typeface="Arial Narrow" panose="020B0604020202020204" pitchFamily="34" charset="0"/>
                <a:sym typeface="Wingdings" pitchFamily="2" charset="2"/>
              </a:rPr>
              <a:t>(album, track)</a:t>
            </a:r>
            <a:r>
              <a:rPr lang="en-US" sz="2800" dirty="0">
                <a:cs typeface="Arial Narrow" panose="020B0604020202020204" pitchFamily="34" charset="0"/>
                <a:sym typeface="Wingdings" pitchFamily="2" charset="2"/>
              </a:rPr>
              <a:t>, (1,1,...)  (album, track), count</a:t>
            </a:r>
          </a:p>
          <a:p>
            <a:endParaRPr lang="en-US" sz="2800" dirty="0">
              <a:cs typeface="Arial Narrow" panose="020B0604020202020204" pitchFamily="34" charset="0"/>
              <a:sym typeface="Wingdings" pitchFamily="2" charset="2"/>
            </a:endParaRPr>
          </a:p>
          <a:p>
            <a:r>
              <a:rPr lang="en-US" sz="2800" dirty="0">
                <a:cs typeface="Arial Narrow" panose="020B0604020202020204" pitchFamily="34" charset="0"/>
              </a:rPr>
              <a:t>M: </a:t>
            </a:r>
            <a:r>
              <a:rPr lang="en-US" sz="2800" dirty="0">
                <a:cs typeface="Arial Narrow" panose="020B0604020202020204" pitchFamily="34" charset="0"/>
                <a:sym typeface="Wingdings" pitchFamily="2" charset="2"/>
              </a:rPr>
              <a:t>(album, track), count</a:t>
            </a:r>
            <a:r>
              <a:rPr lang="en-US" sz="2800" dirty="0">
                <a:cs typeface="Arial Narrow" panose="020B0604020202020204" pitchFamily="34" charset="0"/>
              </a:rPr>
              <a:t> </a:t>
            </a:r>
            <a:r>
              <a:rPr lang="en-US" sz="2800" dirty="0">
                <a:cs typeface="Arial Narrow" panose="020B0604020202020204" pitchFamily="34" charset="0"/>
                <a:sym typeface="Wingdings" pitchFamily="2" charset="2"/>
              </a:rPr>
              <a:t> </a:t>
            </a:r>
            <a:r>
              <a:rPr lang="en-US" sz="2800" b="1" dirty="0">
                <a:cs typeface="Arial Narrow" panose="020B0604020202020204" pitchFamily="34" charset="0"/>
                <a:sym typeface="Wingdings" pitchFamily="2" charset="2"/>
              </a:rPr>
              <a:t>album</a:t>
            </a:r>
            <a:r>
              <a:rPr lang="en-US" sz="2800" dirty="0">
                <a:cs typeface="Arial Narrow" panose="020B0604020202020204" pitchFamily="34" charset="0"/>
                <a:sym typeface="Wingdings" pitchFamily="2" charset="2"/>
              </a:rPr>
              <a:t>, (track, count)</a:t>
            </a:r>
            <a:br>
              <a:rPr lang="en-US" sz="2800" dirty="0">
                <a:cs typeface="Arial Narrow" panose="020B0604020202020204" pitchFamily="34" charset="0"/>
                <a:sym typeface="Wingdings" pitchFamily="2" charset="2"/>
              </a:rPr>
            </a:br>
            <a:r>
              <a:rPr lang="en-US" sz="2800" dirty="0">
                <a:cs typeface="Arial Narrow" panose="020B0604020202020204" pitchFamily="34" charset="0"/>
                <a:sym typeface="Wingdings" pitchFamily="2" charset="2"/>
              </a:rPr>
              <a:t>R: </a:t>
            </a:r>
            <a:r>
              <a:rPr lang="en-US" sz="2800" b="1" dirty="0">
                <a:cs typeface="Arial Narrow" panose="020B0604020202020204" pitchFamily="34" charset="0"/>
                <a:sym typeface="Wingdings" pitchFamily="2" charset="2"/>
              </a:rPr>
              <a:t>album</a:t>
            </a:r>
            <a:r>
              <a:rPr lang="en-US" sz="2800" dirty="0">
                <a:cs typeface="Arial Narrow" panose="020B0604020202020204" pitchFamily="34" charset="0"/>
                <a:sym typeface="Wingdings" pitchFamily="2" charset="2"/>
              </a:rPr>
              <a:t>, tracks  album, most popular track</a:t>
            </a:r>
          </a:p>
        </p:txBody>
      </p:sp>
    </p:spTree>
    <p:extLst>
      <p:ext uri="{BB962C8B-B14F-4D97-AF65-F5344CB8AC3E}">
        <p14:creationId xmlns:p14="http://schemas.microsoft.com/office/powerpoint/2010/main" val="29084535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57E26-344B-284B-BEEE-8FE454C2D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5AAB8-7E13-CF4B-874D-8FC9FFDA627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Hadoop is created to handle Big Data and scale horizontally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HDFS is a distributed and reliable file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MapReduce is a distributed and reliable way to process data stored in HDFS</a:t>
            </a:r>
          </a:p>
        </p:txBody>
      </p:sp>
    </p:spTree>
    <p:extLst>
      <p:ext uri="{BB962C8B-B14F-4D97-AF65-F5344CB8AC3E}">
        <p14:creationId xmlns:p14="http://schemas.microsoft.com/office/powerpoint/2010/main" val="1779886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C278B-69F3-274F-933C-99FB139F6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E7CDE-11B6-FE45-82E8-45A50074101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Big Data has 3 important properties (</a:t>
            </a:r>
            <a:r>
              <a:rPr lang="en-US" b="1" dirty="0"/>
              <a:t>3V</a:t>
            </a:r>
            <a:r>
              <a:rPr lang="en-US" dirty="0"/>
              <a:t>):</a:t>
            </a:r>
          </a:p>
          <a:p>
            <a:endParaRPr lang="en-US" dirty="0"/>
          </a:p>
          <a:p>
            <a:r>
              <a:rPr lang="en-US" b="1" dirty="0"/>
              <a:t>Volume </a:t>
            </a:r>
            <a:r>
              <a:rPr lang="en-US" dirty="0"/>
              <a:t>–</a:t>
            </a:r>
            <a:r>
              <a:rPr lang="en-US" b="1" dirty="0"/>
              <a:t> </a:t>
            </a:r>
            <a:r>
              <a:rPr lang="en-US" dirty="0"/>
              <a:t>the amount of data is growing all the time. </a:t>
            </a:r>
            <a:br>
              <a:rPr lang="en-US" dirty="0"/>
            </a:br>
            <a:r>
              <a:rPr lang="en-US" dirty="0"/>
              <a:t>Some organizations process 10 TB, while others process 100 PB.</a:t>
            </a:r>
          </a:p>
          <a:p>
            <a:endParaRPr lang="en-US" dirty="0"/>
          </a:p>
          <a:p>
            <a:r>
              <a:rPr lang="en-US" b="1" dirty="0"/>
              <a:t>Velocity </a:t>
            </a:r>
            <a:r>
              <a:rPr lang="en-US" dirty="0"/>
              <a:t>–</a:t>
            </a:r>
            <a:r>
              <a:rPr lang="en-US" b="1" dirty="0"/>
              <a:t> </a:t>
            </a:r>
            <a:r>
              <a:rPr lang="en-US" dirty="0"/>
              <a:t>the</a:t>
            </a:r>
            <a:r>
              <a:rPr lang="en-US" b="1" dirty="0"/>
              <a:t> </a:t>
            </a:r>
            <a:r>
              <a:rPr lang="en-US" dirty="0"/>
              <a:t>speed of data generation is also growing. </a:t>
            </a:r>
            <a:br>
              <a:rPr lang="en-US" dirty="0"/>
            </a:br>
            <a:r>
              <a:rPr lang="en-US" dirty="0"/>
              <a:t>Today billions of posts are generated daily on Facebook, Twitter, etc.</a:t>
            </a:r>
          </a:p>
          <a:p>
            <a:endParaRPr lang="en-US" b="1" dirty="0"/>
          </a:p>
          <a:p>
            <a:r>
              <a:rPr lang="en-US" b="1" dirty="0"/>
              <a:t>Variety </a:t>
            </a:r>
            <a:r>
              <a:rPr lang="en-US" dirty="0"/>
              <a:t>–</a:t>
            </a:r>
            <a:r>
              <a:rPr lang="en-US" b="1" dirty="0"/>
              <a:t> </a:t>
            </a:r>
            <a:r>
              <a:rPr lang="en-US" dirty="0"/>
              <a:t>the</a:t>
            </a:r>
            <a:r>
              <a:rPr lang="en-US" b="1" dirty="0"/>
              <a:t> </a:t>
            </a:r>
            <a:r>
              <a:rPr lang="en-US" dirty="0"/>
              <a:t>diversity of data formats is high.</a:t>
            </a:r>
            <a:r>
              <a:rPr lang="en-US" b="1" dirty="0"/>
              <a:t> </a:t>
            </a:r>
          </a:p>
          <a:p>
            <a:r>
              <a:rPr lang="en-US" dirty="0"/>
              <a:t>Today we analyze texts, images, audio recordings, videos, etc.</a:t>
            </a: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F63221-DEF5-3D4B-AE0A-2A65919E72A6}"/>
              </a:ext>
            </a:extLst>
          </p:cNvPr>
          <p:cNvSpPr/>
          <p:nvPr/>
        </p:nvSpPr>
        <p:spPr>
          <a:xfrm>
            <a:off x="527381" y="6322531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hlinkClick r:id="rId3"/>
              </a:rPr>
              <a:t>https://www.oracle.com/ru/big-data/what-is-big-data.html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56491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6F208-13D3-5E4C-B609-6B54FC830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Hadoop ecosystem for Big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3406D-D04D-6040-A50C-C2883D48DC7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 lang="en-US" b="1" dirty="0"/>
          </a:p>
          <a:p>
            <a:pPr>
              <a:spcBef>
                <a:spcPts val="0"/>
              </a:spcBef>
            </a:pPr>
            <a:endParaRPr lang="en-US" b="1" dirty="0"/>
          </a:p>
          <a:p>
            <a:pPr>
              <a:spcBef>
                <a:spcPts val="0"/>
              </a:spcBef>
            </a:pPr>
            <a:endParaRPr lang="en-US" b="1" dirty="0"/>
          </a:p>
          <a:p>
            <a:pPr>
              <a:spcBef>
                <a:spcPts val="0"/>
              </a:spcBef>
            </a:pPr>
            <a:endParaRPr lang="en-US" b="1" dirty="0"/>
          </a:p>
          <a:p>
            <a:pPr>
              <a:spcBef>
                <a:spcPts val="0"/>
              </a:spcBef>
            </a:pPr>
            <a:endParaRPr lang="en-US" b="1" dirty="0"/>
          </a:p>
          <a:p>
            <a:pPr>
              <a:spcBef>
                <a:spcPts val="0"/>
              </a:spcBef>
            </a:pPr>
            <a:endParaRPr lang="en-US" b="1" dirty="0"/>
          </a:p>
          <a:p>
            <a:pPr>
              <a:spcBef>
                <a:spcPts val="0"/>
              </a:spcBef>
            </a:pPr>
            <a:endParaRPr lang="en-US" b="1" dirty="0"/>
          </a:p>
          <a:p>
            <a:pPr>
              <a:spcBef>
                <a:spcPts val="0"/>
              </a:spcBef>
            </a:pPr>
            <a:r>
              <a:rPr lang="en-US" b="1" dirty="0"/>
              <a:t>HDFS </a:t>
            </a:r>
            <a:r>
              <a:rPr lang="en-US" dirty="0"/>
              <a:t>–</a:t>
            </a:r>
            <a:r>
              <a:rPr lang="en-US" b="1" dirty="0"/>
              <a:t> </a:t>
            </a:r>
            <a:r>
              <a:rPr lang="en-US" dirty="0"/>
              <a:t>distributed file system</a:t>
            </a:r>
            <a:endParaRPr lang="en-US" b="1" dirty="0"/>
          </a:p>
          <a:p>
            <a:pPr>
              <a:spcBef>
                <a:spcPts val="0"/>
              </a:spcBef>
            </a:pPr>
            <a:endParaRPr lang="en-US" b="1" dirty="0"/>
          </a:p>
          <a:p>
            <a:pPr>
              <a:spcBef>
                <a:spcPts val="0"/>
              </a:spcBef>
            </a:pPr>
            <a:r>
              <a:rPr lang="en-US" b="1" dirty="0"/>
              <a:t>YARN </a:t>
            </a:r>
            <a:r>
              <a:rPr lang="en-US" dirty="0"/>
              <a:t>– cluster resource manager (CPU, RAM, </a:t>
            </a:r>
            <a:r>
              <a:rPr lang="en-US" dirty="0" err="1"/>
              <a:t>etc</a:t>
            </a:r>
            <a:r>
              <a:rPr lang="en-US" dirty="0"/>
              <a:t>)</a:t>
            </a:r>
            <a:endParaRPr lang="en-US" b="1" dirty="0"/>
          </a:p>
          <a:p>
            <a:pPr>
              <a:spcBef>
                <a:spcPts val="0"/>
              </a:spcBef>
            </a:pPr>
            <a:endParaRPr lang="en-US" b="1" dirty="0"/>
          </a:p>
          <a:p>
            <a:pPr>
              <a:spcBef>
                <a:spcPts val="0"/>
              </a:spcBef>
            </a:pPr>
            <a:r>
              <a:rPr lang="en-US" b="1" dirty="0" err="1"/>
              <a:t>MapReduce</a:t>
            </a:r>
            <a:r>
              <a:rPr lang="en-US" dirty="0"/>
              <a:t> – API for distributed computing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05F31D-6A5A-FA45-BB88-FF8D7433A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200" y="1340768"/>
            <a:ext cx="2343150" cy="1066800"/>
          </a:xfrm>
          <a:prstGeom prst="rect">
            <a:avLst/>
          </a:prstGeom>
        </p:spPr>
      </p:pic>
      <p:pic>
        <p:nvPicPr>
          <p:cNvPr id="8" name="Picture 1" descr="page107image1716449904">
            <a:extLst>
              <a:ext uri="{FF2B5EF4-FFF2-40B4-BE49-F238E27FC236}">
                <a16:creationId xmlns:a16="http://schemas.microsoft.com/office/drawing/2014/main" id="{6E533300-4A10-C948-9C12-961CCCE72B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0"/>
          <a:stretch/>
        </p:blipFill>
        <p:spPr bwMode="auto">
          <a:xfrm>
            <a:off x="2783632" y="899577"/>
            <a:ext cx="4745748" cy="194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13B9DF-BDC2-E14F-9EF6-33E86106D19F}"/>
              </a:ext>
            </a:extLst>
          </p:cNvPr>
          <p:cNvSpPr/>
          <p:nvPr/>
        </p:nvSpPr>
        <p:spPr>
          <a:xfrm>
            <a:off x="527381" y="6322531"/>
            <a:ext cx="300114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5"/>
              </a:rPr>
              <a:t>http://grut-computing.com/HadoopBook.pdf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77726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8E602-DB00-0048-97BE-19927A9C2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9478F-0D68-C44C-8FB6-0A1F609E19C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When data is small and structured, it can be stored in a relational database (RDBMS).</a:t>
            </a:r>
          </a:p>
          <a:p>
            <a:endParaRPr lang="en-US" dirty="0"/>
          </a:p>
          <a:p>
            <a:r>
              <a:rPr lang="en-US" dirty="0"/>
              <a:t>To speed up processing in RDBMS you need a more powerful server </a:t>
            </a:r>
            <a:br>
              <a:rPr lang="en-US" dirty="0"/>
            </a:br>
            <a:r>
              <a:rPr lang="en-US" dirty="0"/>
              <a:t>(</a:t>
            </a:r>
            <a:r>
              <a:rPr lang="en-US" b="1" dirty="0"/>
              <a:t>vertical scalability</a:t>
            </a:r>
            <a:r>
              <a:rPr lang="en-US" dirty="0"/>
              <a:t>). </a:t>
            </a:r>
          </a:p>
          <a:p>
            <a:endParaRPr lang="en-US" dirty="0"/>
          </a:p>
          <a:p>
            <a:r>
              <a:rPr lang="en-US" dirty="0"/>
              <a:t>In Hadoop you can use a lot of commodity servers to speed up processing </a:t>
            </a:r>
            <a:br>
              <a:rPr lang="en-US" dirty="0"/>
            </a:br>
            <a:r>
              <a:rPr lang="en-US" dirty="0"/>
              <a:t>(</a:t>
            </a:r>
            <a:r>
              <a:rPr lang="en-US" b="1" dirty="0"/>
              <a:t>horizontal scalability</a:t>
            </a:r>
            <a:r>
              <a:rPr lang="en-US" dirty="0"/>
              <a:t>), which is much cheaper.</a:t>
            </a:r>
          </a:p>
        </p:txBody>
      </p:sp>
    </p:spTree>
    <p:extLst>
      <p:ext uri="{BB962C8B-B14F-4D97-AF65-F5344CB8AC3E}">
        <p14:creationId xmlns:p14="http://schemas.microsoft.com/office/powerpoint/2010/main" val="2872572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A4D57-68F2-264A-B29A-34E796070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RDBMS vs Hadoop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7E0DFA0-125F-314E-8AA0-8DAD0AA4574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3337930"/>
              </p:ext>
            </p:extLst>
          </p:nvPr>
        </p:nvGraphicFramePr>
        <p:xfrm>
          <a:off x="1019436" y="2151000"/>
          <a:ext cx="10153128" cy="255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val="2963721229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984564551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44054085"/>
                    </a:ext>
                  </a:extLst>
                </a:gridCol>
              </a:tblGrid>
              <a:tr h="511200">
                <a:tc>
                  <a:txBody>
                    <a:bodyPr/>
                    <a:lstStyle/>
                    <a:p>
                      <a:endParaRPr lang="en-US" sz="2400" noProof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noProof="0" dirty="0"/>
                        <a:t>RDBMS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noProof="0" dirty="0"/>
                        <a:t>Hadoop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7441654"/>
                  </a:ext>
                </a:extLst>
              </a:tr>
              <a:tr h="511200">
                <a:tc>
                  <a:txBody>
                    <a:bodyPr/>
                    <a:lstStyle/>
                    <a:p>
                      <a:r>
                        <a:rPr lang="en-US" sz="2400" i="1" noProof="0" dirty="0"/>
                        <a:t>Hardware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Powerful servers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Commodity hardware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9960047"/>
                  </a:ext>
                </a:extLst>
              </a:tr>
              <a:tr h="511200">
                <a:tc>
                  <a:txBody>
                    <a:bodyPr/>
                    <a:lstStyle/>
                    <a:p>
                      <a:r>
                        <a:rPr lang="en-US" sz="2400" i="1" noProof="0" dirty="0"/>
                        <a:t>Data volume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Small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Big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26541"/>
                  </a:ext>
                </a:extLst>
              </a:tr>
              <a:tr h="511200">
                <a:tc>
                  <a:txBody>
                    <a:bodyPr/>
                    <a:lstStyle/>
                    <a:p>
                      <a:r>
                        <a:rPr lang="en-US" sz="2400" i="1" noProof="0" dirty="0"/>
                        <a:t>Response 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Instant response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Delayed response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9892283"/>
                  </a:ext>
                </a:extLst>
              </a:tr>
              <a:tr h="511200">
                <a:tc>
                  <a:txBody>
                    <a:bodyPr/>
                    <a:lstStyle/>
                    <a:p>
                      <a:r>
                        <a:rPr lang="en-US" sz="2400" i="1" noProof="0" dirty="0"/>
                        <a:t>Data format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Tables (structured)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Files (unstructured)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5382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014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9FDA07-553B-CB4E-889F-7CC989B4F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</a:t>
            </a:r>
          </a:p>
        </p:txBody>
      </p:sp>
    </p:spTree>
    <p:extLst>
      <p:ext uri="{BB962C8B-B14F-4D97-AF65-F5344CB8AC3E}">
        <p14:creationId xmlns:p14="http://schemas.microsoft.com/office/powerpoint/2010/main" val="19906884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Тема Office">
  <a:themeElements>
    <a:clrScheme name="Другая 5">
      <a:dk1>
        <a:srgbClr val="3A3A3A"/>
      </a:dk1>
      <a:lt1>
        <a:srgbClr val="E9E9E9"/>
      </a:lt1>
      <a:dk2>
        <a:srgbClr val="953734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yriad Pro+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5702284</TotalTime>
  <Words>2011</Words>
  <Application>Microsoft Macintosh PowerPoint</Application>
  <PresentationFormat>Widescreen</PresentationFormat>
  <Paragraphs>429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Cambria Math</vt:lpstr>
      <vt:lpstr>Myriad Pro</vt:lpstr>
      <vt:lpstr>Тема Office</vt:lpstr>
      <vt:lpstr>Week 1: Hadoop / HDFS / MapReduce</vt:lpstr>
      <vt:lpstr>Plan for the week</vt:lpstr>
      <vt:lpstr>Big Data &amp; Hadoop</vt:lpstr>
      <vt:lpstr>Big Data</vt:lpstr>
      <vt:lpstr>Big Data</vt:lpstr>
      <vt:lpstr>Hadoop ecosystem for Big Data</vt:lpstr>
      <vt:lpstr>Scalability</vt:lpstr>
      <vt:lpstr>RDBMS vs Hadoop</vt:lpstr>
      <vt:lpstr>HDFS</vt:lpstr>
      <vt:lpstr>Hadoop Distributed File System (HDFS)</vt:lpstr>
      <vt:lpstr>HDFS</vt:lpstr>
      <vt:lpstr>Why you need to replicate blocks</vt:lpstr>
      <vt:lpstr>Why you need to replicate blocks</vt:lpstr>
      <vt:lpstr>Reading from HDFS</vt:lpstr>
      <vt:lpstr>Reading from HDFS</vt:lpstr>
      <vt:lpstr>Writing into HDFS</vt:lpstr>
      <vt:lpstr>Writing into HDFS</vt:lpstr>
      <vt:lpstr>Writing into HDFS</vt:lpstr>
      <vt:lpstr>Writing into HDFS</vt:lpstr>
      <vt:lpstr>HDFS resiliency</vt:lpstr>
      <vt:lpstr>HDFS resiliency</vt:lpstr>
      <vt:lpstr>Word Count problem</vt:lpstr>
      <vt:lpstr>Data locality</vt:lpstr>
      <vt:lpstr>Word Count problem (Google)</vt:lpstr>
      <vt:lpstr>Naive approach</vt:lpstr>
      <vt:lpstr>Divide the aggregation work</vt:lpstr>
      <vt:lpstr>Independently process halves</vt:lpstr>
      <vt:lpstr>MapReduce</vt:lpstr>
      <vt:lpstr>Divide the work into more tasks</vt:lpstr>
      <vt:lpstr>Word Count Problem</vt:lpstr>
      <vt:lpstr>MapReduce paradigm</vt:lpstr>
      <vt:lpstr>MapReduce paradigm</vt:lpstr>
      <vt:lpstr>Hadoop MapReduce</vt:lpstr>
      <vt:lpstr>Accelerated shuffle</vt:lpstr>
      <vt:lpstr>Accelerated shuffle</vt:lpstr>
      <vt:lpstr>Accelerated shuffle</vt:lpstr>
      <vt:lpstr>Working with HDFS</vt:lpstr>
      <vt:lpstr>Reliability</vt:lpstr>
      <vt:lpstr>Working with YARN</vt:lpstr>
      <vt:lpstr>YARN scheduling</vt:lpstr>
      <vt:lpstr>Real problem example</vt:lpstr>
      <vt:lpstr>MapReduce example</vt:lpstr>
      <vt:lpstr>MapReduce example</vt:lpstr>
      <vt:lpstr>MapReduce example</vt:lpstr>
      <vt:lpstr>Conclusion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User</dc:creator>
  <cp:lastModifiedBy>Andrey Zimovnov</cp:lastModifiedBy>
  <cp:revision>2375</cp:revision>
  <dcterms:created xsi:type="dcterms:W3CDTF">2005-01-01T07:06:31Z</dcterms:created>
  <dcterms:modified xsi:type="dcterms:W3CDTF">2021-05-07T01:02:28Z</dcterms:modified>
</cp:coreProperties>
</file>